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1" r:id="rId8"/>
    <p:sldId id="264" r:id="rId9"/>
    <p:sldId id="268" r:id="rId10"/>
    <p:sldId id="297" r:id="rId11"/>
    <p:sldId id="265" r:id="rId12"/>
    <p:sldId id="266" r:id="rId13"/>
    <p:sldId id="267" r:id="rId14"/>
    <p:sldId id="269" r:id="rId15"/>
    <p:sldId id="270" r:id="rId16"/>
    <p:sldId id="272" r:id="rId17"/>
    <p:sldId id="273" r:id="rId18"/>
    <p:sldId id="274" r:id="rId19"/>
    <p:sldId id="271" r:id="rId20"/>
    <p:sldId id="275" r:id="rId21"/>
    <p:sldId id="276" r:id="rId22"/>
    <p:sldId id="277" r:id="rId23"/>
    <p:sldId id="278" r:id="rId24"/>
    <p:sldId id="281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0" r:id="rId35"/>
    <p:sldId id="288" r:id="rId36"/>
    <p:sldId id="291" r:id="rId37"/>
    <p:sldId id="292" r:id="rId38"/>
    <p:sldId id="295" r:id="rId39"/>
    <p:sldId id="294" r:id="rId40"/>
    <p:sldId id="293" r:id="rId41"/>
    <p:sldId id="2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5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de, Cameron" userId="cc203e01-4e3c-4479-ac99-2849241c9d4c" providerId="ADAL" clId="{6678657E-E9EF-4DD4-87BA-C14CD9964418}"/>
    <pc:docChg chg="undo custSel modSld">
      <pc:chgData name="Wade, Cameron" userId="cc203e01-4e3c-4479-ac99-2849241c9d4c" providerId="ADAL" clId="{6678657E-E9EF-4DD4-87BA-C14CD9964418}" dt="2025-01-14T18:41:57.636" v="1" actId="478"/>
      <pc:docMkLst>
        <pc:docMk/>
      </pc:docMkLst>
      <pc:sldChg chg="addSp delSp mod">
        <pc:chgData name="Wade, Cameron" userId="cc203e01-4e3c-4479-ac99-2849241c9d4c" providerId="ADAL" clId="{6678657E-E9EF-4DD4-87BA-C14CD9964418}" dt="2025-01-14T18:41:57.636" v="1" actId="478"/>
        <pc:sldMkLst>
          <pc:docMk/>
          <pc:sldMk cId="4255249490" sldId="264"/>
        </pc:sldMkLst>
        <pc:spChg chg="add del">
          <ac:chgData name="Wade, Cameron" userId="cc203e01-4e3c-4479-ac99-2849241c9d4c" providerId="ADAL" clId="{6678657E-E9EF-4DD4-87BA-C14CD9964418}" dt="2025-01-14T18:41:57.636" v="1" actId="478"/>
          <ac:spMkLst>
            <pc:docMk/>
            <pc:sldMk cId="4255249490" sldId="264"/>
            <ac:spMk id="3" creationId="{794CFBB9-35C0-6C1A-A056-5CF6284753EF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4:51.6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08.73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10.23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11.147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12.234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12.964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14.234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15.09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15.994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17.01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18.22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4:58.314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0 0 24575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19.31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20.403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21.21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22.64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23.86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34.72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37.3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43.71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44.77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46.56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01.00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0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47.34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48.34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49.31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50.16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50.72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52.18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52.87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53.44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54.08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6:11.82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01.984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24575,'0'0'-8191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6:13.50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6:15.11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6:17.16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6:18.04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6:19.0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6:20.4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6:22.28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6:23.17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6:25.02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6:28.41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02.88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0 1 24575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6:30.25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6:33.5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6:34.55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6:35.66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6:39.97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6:40.8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6:42.6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6:44.79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6:46.0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6:47.01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04.71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 24575,'0'0'-8191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6:48.44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6:50.33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6:54.40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6:55.92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6:57.78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6:58.7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7:00.72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7:01.91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7:02.89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7:04.02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05.63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24575,'0'0'-8191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7:04.8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7:07.05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7:08.02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7:10.33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8:23.3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8:31.85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24575,'0'0'-8191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22:45:40.22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 24575,'0'0'-8191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22:45:41.824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24575,'0'0'-8191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22:46:25.593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1 24575,'0'0'-8191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22:46:27.349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1 1 24575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06.438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0 1 24575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22:46:28.973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0 24575,'0'0'-8191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22:46:30.741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1 24575,'0'0'-8191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22:46:39.735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2:35:07.634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00053-80F3-7D44-B587-45F2B0E56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964B6A-DE35-49D6-55C6-D298ED83E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224F3-BBFD-B312-4E57-6985C3E0A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75DA1-3B54-46DC-9C5D-1DA823682BDF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941EA-AAEB-9BA2-6C17-8ED80BCC7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7AE9-2A50-5D6A-CD82-A7FF8146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7DD2C-F011-44BD-B00A-432283BDF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65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9FDB-3FC6-BDBD-2621-2B32C7ED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1767D-7206-B600-3DBD-8E24A2BC3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5043E-0D17-DFC7-8287-C5947DC48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75DA1-3B54-46DC-9C5D-1DA823682BDF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D5121-4DD3-313D-0594-7CC6620EB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BF081-31DE-9A15-0DE1-47C516C52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7DD2C-F011-44BD-B00A-432283BDF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83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8B38F-B5AE-B9F3-96A5-6CE93ADD45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A765D7-9717-C807-B1B5-92D6D664F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4F86B-E4BC-1824-7153-B55001CF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75DA1-3B54-46DC-9C5D-1DA823682BDF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08FF0-E4DA-1C02-54A1-08B3B04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DAC32-4322-026E-2169-0C3D5CA21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7DD2C-F011-44BD-B00A-432283BDF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02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89163-3194-C4CC-C274-62FB8347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28307-F244-524A-6DA9-664B68411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EDC78-1782-29C2-A1D8-03F7D00A1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75DA1-3B54-46DC-9C5D-1DA823682BDF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6FBEE-AF7F-C440-E11A-05C24829A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53A74-3412-07DC-37BE-C6ED154D4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7DD2C-F011-44BD-B00A-432283BDF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88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EC9FF-6506-3008-C455-C48AADC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0A63F-34B2-0C2F-F740-A4FD89EAD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25B39-88D1-28AC-A63D-40870E34F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75DA1-3B54-46DC-9C5D-1DA823682BDF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62DFA-F79A-E189-8EB8-16B9B966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44339-7793-08F8-30E9-64B449C60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7DD2C-F011-44BD-B00A-432283BDF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80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77FB9-37FB-5B72-6B92-87BA811B3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CEBE4-2FD3-D3B2-4BBE-11AA8F4CE0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FF2CD2-80BF-33FA-7EBA-6CE1BD0FF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C4535-7754-2D1D-1E7A-72C77D991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75DA1-3B54-46DC-9C5D-1DA823682BDF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D4410-96F5-E4C7-D0B4-2DF7E5FB2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EAD22-634A-54EC-0C6F-C404F526A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7DD2C-F011-44BD-B00A-432283BDF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35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093E1-093C-9532-8071-9B426DE3F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970AD-DAA6-B38B-9C1F-D1F06F78E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0A7781-3038-047E-B6CF-F1A07057E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4C3D39-D2B1-5761-A4FE-B8675CA9BA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352D02-E7C2-BE01-DBBB-13DC01EE23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2A3799-7AFE-C3AC-C754-E21E40EA9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75DA1-3B54-46DC-9C5D-1DA823682BDF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FD3424-B237-5A40-FF98-F307CA80D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F49CFD-885E-7DAF-A1BD-EFDCB9D75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7DD2C-F011-44BD-B00A-432283BDF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88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8782-AAB0-BFE9-CC07-38F9AE56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867FFC-4DCD-03BC-66A5-8C69562A2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75DA1-3B54-46DC-9C5D-1DA823682BDF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91326E-2DA2-0BB5-6802-3EFEA476F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44901-6AB4-7A19-1FCE-7CD3D1BDD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7DD2C-F011-44BD-B00A-432283BDF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49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0752F1-18F9-8BD2-022F-9B69DBCCA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75DA1-3B54-46DC-9C5D-1DA823682BDF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B36440-25EB-4C8B-2EA5-8B4A17067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24B50-AAEC-7DB3-F4EC-E7E90688F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7DD2C-F011-44BD-B00A-432283BDF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CD4B-5E49-CF0D-2082-0358D3108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93D6A-9693-747C-C643-BB66C8D5B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C37015-58DD-69C7-6486-5E9BAA129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E6E1E-857E-0CBA-46BD-640E41A75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75DA1-3B54-46DC-9C5D-1DA823682BDF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B9C63-6C52-44A0-321E-68F4EA5F0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DA2900-0077-0F31-A746-792D7E2B3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7DD2C-F011-44BD-B00A-432283BDF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48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7EF8-36CC-6620-DD15-D1CFCA268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66B5D8-9BF3-5606-AD6D-6E29DE93B1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71864-D1E1-E10E-C4B9-E84DF2800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47A11-FA64-7C36-1107-44A948F1D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75DA1-3B54-46DC-9C5D-1DA823682BDF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028DC5-DAF8-1DD8-365C-DBAE8E80A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3B8C38-E829-781A-D136-6A34F51E7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7DD2C-F011-44BD-B00A-432283BDF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09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73903C-6F26-10D2-2CD6-417134291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C2F19-A25A-90FE-BCA6-AB84ABC5F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1C5CE-74B5-F106-7E72-B2447E779B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75DA1-3B54-46DC-9C5D-1DA823682BDF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4DFD5-CA54-C4CF-4D7F-0232A8527E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B0E24-A9AB-56A4-5854-3148BE0FC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7DD2C-F011-44BD-B00A-432283BDF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26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.xml"/><Relationship Id="rId21" Type="http://schemas.openxmlformats.org/officeDocument/2006/relationships/customXml" Target="../ink/ink17.xml"/><Relationship Id="rId42" Type="http://schemas.openxmlformats.org/officeDocument/2006/relationships/customXml" Target="../ink/ink37.xml"/><Relationship Id="rId47" Type="http://schemas.openxmlformats.org/officeDocument/2006/relationships/customXml" Target="../ink/ink42.xml"/><Relationship Id="rId63" Type="http://schemas.openxmlformats.org/officeDocument/2006/relationships/customXml" Target="../ink/ink58.xml"/><Relationship Id="rId68" Type="http://schemas.openxmlformats.org/officeDocument/2006/relationships/customXml" Target="../ink/ink63.xml"/><Relationship Id="rId16" Type="http://schemas.openxmlformats.org/officeDocument/2006/relationships/customXml" Target="../ink/ink12.xml"/><Relationship Id="rId11" Type="http://schemas.openxmlformats.org/officeDocument/2006/relationships/customXml" Target="../ink/ink7.xml"/><Relationship Id="rId24" Type="http://schemas.openxmlformats.org/officeDocument/2006/relationships/customXml" Target="../ink/ink20.xml"/><Relationship Id="rId32" Type="http://schemas.openxmlformats.org/officeDocument/2006/relationships/customXml" Target="../ink/ink27.xml"/><Relationship Id="rId37" Type="http://schemas.openxmlformats.org/officeDocument/2006/relationships/customXml" Target="../ink/ink32.xml"/><Relationship Id="rId40" Type="http://schemas.openxmlformats.org/officeDocument/2006/relationships/customXml" Target="../ink/ink35.xml"/><Relationship Id="rId45" Type="http://schemas.openxmlformats.org/officeDocument/2006/relationships/customXml" Target="../ink/ink40.xml"/><Relationship Id="rId53" Type="http://schemas.openxmlformats.org/officeDocument/2006/relationships/customXml" Target="../ink/ink48.xml"/><Relationship Id="rId58" Type="http://schemas.openxmlformats.org/officeDocument/2006/relationships/customXml" Target="../ink/ink53.xml"/><Relationship Id="rId66" Type="http://schemas.openxmlformats.org/officeDocument/2006/relationships/customXml" Target="../ink/ink61.xml"/><Relationship Id="rId74" Type="http://schemas.openxmlformats.org/officeDocument/2006/relationships/customXml" Target="../ink/ink69.xml"/><Relationship Id="rId79" Type="http://schemas.openxmlformats.org/officeDocument/2006/relationships/customXml" Target="../ink/ink74.xml"/><Relationship Id="rId5" Type="http://schemas.openxmlformats.org/officeDocument/2006/relationships/customXml" Target="../ink/ink2.xml"/><Relationship Id="rId61" Type="http://schemas.openxmlformats.org/officeDocument/2006/relationships/customXml" Target="../ink/ink56.xml"/><Relationship Id="rId19" Type="http://schemas.openxmlformats.org/officeDocument/2006/relationships/customXml" Target="../ink/ink15.xml"/><Relationship Id="rId14" Type="http://schemas.openxmlformats.org/officeDocument/2006/relationships/customXml" Target="../ink/ink10.xml"/><Relationship Id="rId22" Type="http://schemas.openxmlformats.org/officeDocument/2006/relationships/customXml" Target="../ink/ink18.xml"/><Relationship Id="rId27" Type="http://schemas.openxmlformats.org/officeDocument/2006/relationships/customXml" Target="../ink/ink23.xml"/><Relationship Id="rId30" Type="http://schemas.openxmlformats.org/officeDocument/2006/relationships/image" Target="../media/image22.png"/><Relationship Id="rId35" Type="http://schemas.openxmlformats.org/officeDocument/2006/relationships/customXml" Target="../ink/ink30.xml"/><Relationship Id="rId43" Type="http://schemas.openxmlformats.org/officeDocument/2006/relationships/customXml" Target="../ink/ink38.xml"/><Relationship Id="rId48" Type="http://schemas.openxmlformats.org/officeDocument/2006/relationships/customXml" Target="../ink/ink43.xml"/><Relationship Id="rId56" Type="http://schemas.openxmlformats.org/officeDocument/2006/relationships/customXml" Target="../ink/ink51.xml"/><Relationship Id="rId64" Type="http://schemas.openxmlformats.org/officeDocument/2006/relationships/customXml" Target="../ink/ink59.xml"/><Relationship Id="rId69" Type="http://schemas.openxmlformats.org/officeDocument/2006/relationships/customXml" Target="../ink/ink64.xml"/><Relationship Id="rId77" Type="http://schemas.openxmlformats.org/officeDocument/2006/relationships/customXml" Target="../ink/ink72.xml"/><Relationship Id="rId8" Type="http://schemas.openxmlformats.org/officeDocument/2006/relationships/customXml" Target="../ink/ink4.xml"/><Relationship Id="rId51" Type="http://schemas.openxmlformats.org/officeDocument/2006/relationships/customXml" Target="../ink/ink46.xml"/><Relationship Id="rId72" Type="http://schemas.openxmlformats.org/officeDocument/2006/relationships/customXml" Target="../ink/ink67.xml"/><Relationship Id="rId80" Type="http://schemas.openxmlformats.org/officeDocument/2006/relationships/customXml" Target="../ink/ink75.xml"/><Relationship Id="rId3" Type="http://schemas.openxmlformats.org/officeDocument/2006/relationships/customXml" Target="../ink/ink1.xml"/><Relationship Id="rId12" Type="http://schemas.openxmlformats.org/officeDocument/2006/relationships/customXml" Target="../ink/ink8.xml"/><Relationship Id="rId17" Type="http://schemas.openxmlformats.org/officeDocument/2006/relationships/customXml" Target="../ink/ink13.xml"/><Relationship Id="rId25" Type="http://schemas.openxmlformats.org/officeDocument/2006/relationships/customXml" Target="../ink/ink21.xml"/><Relationship Id="rId33" Type="http://schemas.openxmlformats.org/officeDocument/2006/relationships/customXml" Target="../ink/ink28.xml"/><Relationship Id="rId38" Type="http://schemas.openxmlformats.org/officeDocument/2006/relationships/customXml" Target="../ink/ink33.xml"/><Relationship Id="rId46" Type="http://schemas.openxmlformats.org/officeDocument/2006/relationships/customXml" Target="../ink/ink41.xml"/><Relationship Id="rId59" Type="http://schemas.openxmlformats.org/officeDocument/2006/relationships/customXml" Target="../ink/ink54.xml"/><Relationship Id="rId67" Type="http://schemas.openxmlformats.org/officeDocument/2006/relationships/customXml" Target="../ink/ink62.xml"/><Relationship Id="rId20" Type="http://schemas.openxmlformats.org/officeDocument/2006/relationships/customXml" Target="../ink/ink16.xml"/><Relationship Id="rId41" Type="http://schemas.openxmlformats.org/officeDocument/2006/relationships/customXml" Target="../ink/ink36.xml"/><Relationship Id="rId54" Type="http://schemas.openxmlformats.org/officeDocument/2006/relationships/customXml" Target="../ink/ink49.xml"/><Relationship Id="rId62" Type="http://schemas.openxmlformats.org/officeDocument/2006/relationships/customXml" Target="../ink/ink57.xml"/><Relationship Id="rId70" Type="http://schemas.openxmlformats.org/officeDocument/2006/relationships/customXml" Target="../ink/ink65.xml"/><Relationship Id="rId75" Type="http://schemas.openxmlformats.org/officeDocument/2006/relationships/customXml" Target="../ink/ink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5" Type="http://schemas.openxmlformats.org/officeDocument/2006/relationships/customXml" Target="../ink/ink11.xml"/><Relationship Id="rId23" Type="http://schemas.openxmlformats.org/officeDocument/2006/relationships/customXml" Target="../ink/ink19.xml"/><Relationship Id="rId28" Type="http://schemas.openxmlformats.org/officeDocument/2006/relationships/customXml" Target="../ink/ink24.xml"/><Relationship Id="rId36" Type="http://schemas.openxmlformats.org/officeDocument/2006/relationships/customXml" Target="../ink/ink31.xml"/><Relationship Id="rId49" Type="http://schemas.openxmlformats.org/officeDocument/2006/relationships/customXml" Target="../ink/ink44.xml"/><Relationship Id="rId57" Type="http://schemas.openxmlformats.org/officeDocument/2006/relationships/customXml" Target="../ink/ink52.xml"/><Relationship Id="rId10" Type="http://schemas.openxmlformats.org/officeDocument/2006/relationships/customXml" Target="../ink/ink6.xml"/><Relationship Id="rId31" Type="http://schemas.openxmlformats.org/officeDocument/2006/relationships/customXml" Target="../ink/ink26.xml"/><Relationship Id="rId44" Type="http://schemas.openxmlformats.org/officeDocument/2006/relationships/customXml" Target="../ink/ink39.xml"/><Relationship Id="rId52" Type="http://schemas.openxmlformats.org/officeDocument/2006/relationships/customXml" Target="../ink/ink47.xml"/><Relationship Id="rId60" Type="http://schemas.openxmlformats.org/officeDocument/2006/relationships/customXml" Target="../ink/ink55.xml"/><Relationship Id="rId65" Type="http://schemas.openxmlformats.org/officeDocument/2006/relationships/customXml" Target="../ink/ink60.xml"/><Relationship Id="rId73" Type="http://schemas.openxmlformats.org/officeDocument/2006/relationships/customXml" Target="../ink/ink68.xml"/><Relationship Id="rId78" Type="http://schemas.openxmlformats.org/officeDocument/2006/relationships/customXml" Target="../ink/ink73.xml"/><Relationship Id="rId4" Type="http://schemas.openxmlformats.org/officeDocument/2006/relationships/image" Target="../media/image20.png"/><Relationship Id="rId9" Type="http://schemas.openxmlformats.org/officeDocument/2006/relationships/customXml" Target="../ink/ink5.xml"/><Relationship Id="rId13" Type="http://schemas.openxmlformats.org/officeDocument/2006/relationships/customXml" Target="../ink/ink9.xml"/><Relationship Id="rId18" Type="http://schemas.openxmlformats.org/officeDocument/2006/relationships/customXml" Target="../ink/ink14.xml"/><Relationship Id="rId39" Type="http://schemas.openxmlformats.org/officeDocument/2006/relationships/customXml" Target="../ink/ink34.xml"/><Relationship Id="rId34" Type="http://schemas.openxmlformats.org/officeDocument/2006/relationships/customXml" Target="../ink/ink29.xml"/><Relationship Id="rId50" Type="http://schemas.openxmlformats.org/officeDocument/2006/relationships/customXml" Target="../ink/ink45.xml"/><Relationship Id="rId55" Type="http://schemas.openxmlformats.org/officeDocument/2006/relationships/customXml" Target="../ink/ink50.xml"/><Relationship Id="rId76" Type="http://schemas.openxmlformats.org/officeDocument/2006/relationships/customXml" Target="../ink/ink71.xml"/><Relationship Id="rId7" Type="http://schemas.openxmlformats.org/officeDocument/2006/relationships/customXml" Target="../ink/ink3.xml"/><Relationship Id="rId71" Type="http://schemas.openxmlformats.org/officeDocument/2006/relationships/customXml" Target="../ink/ink66.xml"/><Relationship Id="rId2" Type="http://schemas.openxmlformats.org/officeDocument/2006/relationships/image" Target="../media/image19.png"/><Relationship Id="rId29" Type="http://schemas.openxmlformats.org/officeDocument/2006/relationships/customXml" Target="../ink/ink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79.xml"/><Relationship Id="rId3" Type="http://schemas.openxmlformats.org/officeDocument/2006/relationships/customXml" Target="../ink/ink76.xml"/><Relationship Id="rId7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8.xml"/><Relationship Id="rId11" Type="http://schemas.openxmlformats.org/officeDocument/2006/relationships/customXml" Target="../ink/ink82.xml"/><Relationship Id="rId5" Type="http://schemas.openxmlformats.org/officeDocument/2006/relationships/customXml" Target="../ink/ink77.xml"/><Relationship Id="rId10" Type="http://schemas.openxmlformats.org/officeDocument/2006/relationships/customXml" Target="../ink/ink81.xml"/><Relationship Id="rId4" Type="http://schemas.openxmlformats.org/officeDocument/2006/relationships/image" Target="../media/image21.png"/><Relationship Id="rId9" Type="http://schemas.openxmlformats.org/officeDocument/2006/relationships/customXml" Target="../ink/ink8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72B42A3-FA17-02F2-423C-650E48FB2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658" y="786362"/>
            <a:ext cx="7850808" cy="4900966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9A01E-DDB8-D597-D41F-61EBE537E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466" y="987421"/>
            <a:ext cx="3877056" cy="224942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Optical Vinyl Disc Player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DAF79A-E266-D77D-1E9A-F7D27B9E8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975" y="1150513"/>
            <a:ext cx="3209544" cy="1155525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Design and construction of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EC35E7-FAC0-5CC5-D4A1-9601B8829CF1}"/>
              </a:ext>
            </a:extLst>
          </p:cNvPr>
          <p:cNvSpPr txBox="1"/>
          <p:nvPr/>
        </p:nvSpPr>
        <p:spPr>
          <a:xfrm>
            <a:off x="287659" y="4862756"/>
            <a:ext cx="41278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Supervisor: Professor Andrew S Holmes</a:t>
            </a:r>
          </a:p>
        </p:txBody>
      </p:sp>
    </p:spTree>
    <p:extLst>
      <p:ext uri="{BB962C8B-B14F-4D97-AF65-F5344CB8AC3E}">
        <p14:creationId xmlns:p14="http://schemas.microsoft.com/office/powerpoint/2010/main" val="3985382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E5CA9C-99A7-AC8B-05C7-3D35FB82F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821" y="-9972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Hardware implementation: PCB board</a:t>
            </a:r>
            <a:endParaRPr lang="en-US" sz="3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453FAE98-C75A-5D0B-97F0-611A0DD24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9441" y="863482"/>
            <a:ext cx="6854676" cy="5141007"/>
          </a:xfrm>
        </p:spPr>
      </p:pic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C4746047-6ACC-4453-4B50-19B70494E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" y="2486347"/>
            <a:ext cx="6965623" cy="437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48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3025-A981-07E1-E00E-A2140C594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Hardware implementation: Focus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E979CB-3CBA-88EA-8D8E-F73834716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3153" y="3823418"/>
            <a:ext cx="4043082" cy="235823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B0844-60B3-E566-731A-F74FBCED3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89" y="1825625"/>
            <a:ext cx="6746848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FCF693-05E0-2881-D395-6D4DC5879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153" y="1600200"/>
            <a:ext cx="1952625" cy="1828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2AC95E-7C27-0766-2B17-3C8AA614E639}"/>
              </a:ext>
            </a:extLst>
          </p:cNvPr>
          <p:cNvSpPr txBox="1"/>
          <p:nvPr/>
        </p:nvSpPr>
        <p:spPr>
          <a:xfrm>
            <a:off x="8682786" y="2191434"/>
            <a:ext cx="280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Flexure voice coil attenuator (vertical)</a:t>
            </a:r>
          </a:p>
        </p:txBody>
      </p:sp>
    </p:spTree>
    <p:extLst>
      <p:ext uri="{BB962C8B-B14F-4D97-AF65-F5344CB8AC3E}">
        <p14:creationId xmlns:p14="http://schemas.microsoft.com/office/powerpoint/2010/main" val="4192033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A2C1C-483A-3D8F-E196-0DB4470D9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Hardware implementation: Groove tracking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0A92EC-9A7C-3308-B668-E8525EA86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004" y="2198874"/>
            <a:ext cx="6381750" cy="3152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077B2D-2F9D-1B06-FA58-792E05E91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67423" y="2740632"/>
            <a:ext cx="1952625" cy="182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770625-CAED-5399-9B26-D8EC444EF992}"/>
              </a:ext>
            </a:extLst>
          </p:cNvPr>
          <p:cNvSpPr txBox="1"/>
          <p:nvPr/>
        </p:nvSpPr>
        <p:spPr>
          <a:xfrm>
            <a:off x="8548955" y="4756893"/>
            <a:ext cx="280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Flexure voice coil attenuator (horizontal)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1208FF-EF40-9FC8-DEA0-5977EF97B328}"/>
              </a:ext>
            </a:extLst>
          </p:cNvPr>
          <p:cNvSpPr txBox="1"/>
          <p:nvPr/>
        </p:nvSpPr>
        <p:spPr>
          <a:xfrm>
            <a:off x="1550541" y="5080058"/>
            <a:ext cx="280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stage stepper motor with built-in driver. </a:t>
            </a:r>
          </a:p>
        </p:txBody>
      </p:sp>
    </p:spTree>
    <p:extLst>
      <p:ext uri="{BB962C8B-B14F-4D97-AF65-F5344CB8AC3E}">
        <p14:creationId xmlns:p14="http://schemas.microsoft.com/office/powerpoint/2010/main" val="3895731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7399-C679-58FE-C841-ED8789741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Software implementation: Top view</a:t>
            </a:r>
            <a:br>
              <a:rPr lang="en-GB" alt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BB4A3-35A4-D6B5-8040-B73B8CBEB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E8731-5501-B7D9-24D8-C37CC4FEA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06"/>
            <a:ext cx="12192000" cy="465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32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FB68E-62FC-08CC-C638-5D41FA2C6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148" y="-125583"/>
            <a:ext cx="10515600" cy="1325563"/>
          </a:xfrm>
        </p:spPr>
        <p:txBody>
          <a:bodyPr/>
          <a:lstStyle/>
          <a:p>
            <a:r>
              <a:rPr lang="en-GB" altLang="en-US" dirty="0"/>
              <a:t>Software implementation: Data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5297B-C774-70A3-5F0C-1583B1E68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0B36D-1672-4D7F-C344-7A48243F6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70" y="1005681"/>
            <a:ext cx="954405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36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C1C3A-6770-E607-6475-4E9E5E96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Software implementation: Audio Pick Up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5E6CFB-16A5-A024-69B2-84FD24AD1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346" y="3401090"/>
            <a:ext cx="10515600" cy="26336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EF876-EF3F-F832-2E7C-1FFA00AEAE39}"/>
              </a:ext>
            </a:extLst>
          </p:cNvPr>
          <p:cNvSpPr txBox="1"/>
          <p:nvPr/>
        </p:nvSpPr>
        <p:spPr>
          <a:xfrm>
            <a:off x="951216" y="189441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1. Pick the same groove                       2. Pick consistent L-R channel      </a:t>
            </a:r>
          </a:p>
          <a:p>
            <a:r>
              <a:rPr lang="en-US" sz="2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3. Work with variable groove width     </a:t>
            </a:r>
            <a:r>
              <a:rPr lang="en-US" sz="2400" dirty="0"/>
              <a:t>4. Reject glitches                      </a:t>
            </a:r>
          </a:p>
          <a:p>
            <a:r>
              <a:rPr lang="en-US" sz="2400" dirty="0"/>
              <a:t>5. take logs                                                6. Fault correction</a:t>
            </a:r>
          </a:p>
        </p:txBody>
      </p:sp>
    </p:spTree>
    <p:extLst>
      <p:ext uri="{BB962C8B-B14F-4D97-AF65-F5344CB8AC3E}">
        <p14:creationId xmlns:p14="http://schemas.microsoft.com/office/powerpoint/2010/main" val="576240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C1C3A-6770-E607-6475-4E9E5E96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Software implementation: Audio Pick Up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5E6CFB-16A5-A024-69B2-84FD24AD1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346" y="3401090"/>
            <a:ext cx="10515600" cy="26336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EF876-EF3F-F832-2E7C-1FFA00AEAE39}"/>
              </a:ext>
            </a:extLst>
          </p:cNvPr>
          <p:cNvSpPr txBox="1"/>
          <p:nvPr/>
        </p:nvSpPr>
        <p:spPr>
          <a:xfrm>
            <a:off x="951216" y="189441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1. Pick the same groove                       2. Pick consistent L-R channel      </a:t>
            </a:r>
          </a:p>
          <a:p>
            <a:r>
              <a:rPr lang="en-US" sz="2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3. Work with variable groove width     </a:t>
            </a:r>
            <a:r>
              <a:rPr lang="en-US" sz="2400" dirty="0"/>
              <a:t>4. Reject glitches                      </a:t>
            </a:r>
          </a:p>
          <a:p>
            <a:r>
              <a:rPr lang="en-US" sz="2400" dirty="0"/>
              <a:t>5. take logs                                                6. Fault correction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6219D2A-DA40-BEDB-2B43-94AF63005C88}"/>
              </a:ext>
            </a:extLst>
          </p:cNvPr>
          <p:cNvCxnSpPr>
            <a:cxnSpLocks/>
          </p:cNvCxnSpPr>
          <p:nvPr/>
        </p:nvCxnSpPr>
        <p:spPr>
          <a:xfrm>
            <a:off x="1571946" y="3274887"/>
            <a:ext cx="0" cy="45240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082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01C6B-FEB2-A47A-47BB-E4EFF74E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Audio Pick Up: Sample pick up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96852B-0332-474C-94FC-659825F1C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7418" y="1846173"/>
            <a:ext cx="528930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95957F-3B6B-1132-F218-D02ABB65D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57" y="1530849"/>
            <a:ext cx="5494661" cy="47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39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C1C3A-6770-E607-6475-4E9E5E96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Software implementation: Audio Pick Up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5E6CFB-16A5-A024-69B2-84FD24AD1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346" y="3401090"/>
            <a:ext cx="10515600" cy="26336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EF876-EF3F-F832-2E7C-1FFA00AEAE39}"/>
              </a:ext>
            </a:extLst>
          </p:cNvPr>
          <p:cNvSpPr txBox="1"/>
          <p:nvPr/>
        </p:nvSpPr>
        <p:spPr>
          <a:xfrm>
            <a:off x="951216" y="189441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1. Pick the same groove                       2. Pick consistent L-R channel      </a:t>
            </a:r>
          </a:p>
          <a:p>
            <a:r>
              <a:rPr lang="en-US" sz="2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3. Work with variable groove width     </a:t>
            </a:r>
            <a:r>
              <a:rPr lang="en-US" sz="2400" dirty="0"/>
              <a:t>4. Reject glitches                      </a:t>
            </a:r>
          </a:p>
          <a:p>
            <a:r>
              <a:rPr lang="en-US" sz="2400" dirty="0"/>
              <a:t>5. take logs                                                6. Fault correction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6219D2A-DA40-BEDB-2B43-94AF63005C88}"/>
              </a:ext>
            </a:extLst>
          </p:cNvPr>
          <p:cNvCxnSpPr>
            <a:cxnSpLocks/>
          </p:cNvCxnSpPr>
          <p:nvPr/>
        </p:nvCxnSpPr>
        <p:spPr>
          <a:xfrm>
            <a:off x="3791164" y="3315983"/>
            <a:ext cx="0" cy="45240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tar: 4 Points 2">
            <a:extLst>
              <a:ext uri="{FF2B5EF4-FFF2-40B4-BE49-F238E27FC236}">
                <a16:creationId xmlns:a16="http://schemas.microsoft.com/office/drawing/2014/main" id="{A1132C3E-D12A-BE71-13EE-08256EBAB2D9}"/>
              </a:ext>
            </a:extLst>
          </p:cNvPr>
          <p:cNvSpPr/>
          <p:nvPr/>
        </p:nvSpPr>
        <p:spPr>
          <a:xfrm>
            <a:off x="1726059" y="3873358"/>
            <a:ext cx="503434" cy="534256"/>
          </a:xfrm>
          <a:prstGeom prst="star4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73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708B2-FE53-7300-6796-27055E328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Audio Pick Up: Sample selection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18021-5097-7F59-7590-72AB195F1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9748B3-294E-EA8E-FBF7-385AFA14F4B7}"/>
              </a:ext>
            </a:extLst>
          </p:cNvPr>
          <p:cNvCxnSpPr>
            <a:cxnSpLocks/>
          </p:cNvCxnSpPr>
          <p:nvPr/>
        </p:nvCxnSpPr>
        <p:spPr>
          <a:xfrm>
            <a:off x="2260315" y="4017195"/>
            <a:ext cx="8856323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9FF68B-031E-301C-41EE-6F7F6A1C1CAB}"/>
                  </a:ext>
                </a:extLst>
              </p:cNvPr>
              <p:cNvSpPr txBox="1"/>
              <p:nvPr/>
            </p:nvSpPr>
            <p:spPr>
              <a:xfrm>
                <a:off x="962346" y="3816628"/>
                <a:ext cx="14075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1024 MVG L</a:t>
                </a:r>
              </a:p>
              <a:p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𝑫𝑪</m:t>
                        </m:r>
                      </m:e>
                      <m:sub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9FF68B-031E-301C-41EE-6F7F6A1C1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46" y="3816628"/>
                <a:ext cx="1407560" cy="646331"/>
              </a:xfrm>
              <a:prstGeom prst="rect">
                <a:avLst/>
              </a:prstGeom>
              <a:blipFill>
                <a:blip r:embed="rId2"/>
                <a:stretch>
                  <a:fillRect l="-389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6EA01ED-3AF8-4C75-5AC0-F42636F7FCC4}"/>
                  </a:ext>
                </a:extLst>
              </p14:cNvPr>
              <p14:cNvContentPartPr/>
              <p14:nvPr/>
            </p14:nvContentPartPr>
            <p14:xfrm>
              <a:off x="2496454" y="383164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6EA01ED-3AF8-4C75-5AC0-F42636F7FC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7454" y="38230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585820B-E37A-EB1F-D51D-A3BB6FE917C5}"/>
                  </a:ext>
                </a:extLst>
              </p14:cNvPr>
              <p14:cNvContentPartPr/>
              <p14:nvPr/>
            </p14:nvContentPartPr>
            <p14:xfrm>
              <a:off x="2496454" y="381148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585820B-E37A-EB1F-D51D-A3BB6FE917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33454" y="374848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14CD86B-4AAD-1940-A9E7-DAB912902711}"/>
                  </a:ext>
                </a:extLst>
              </p14:cNvPr>
              <p14:cNvContentPartPr/>
              <p14:nvPr/>
            </p14:nvContentPartPr>
            <p14:xfrm>
              <a:off x="3133654" y="354400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14CD86B-4AAD-1940-A9E7-DAB9129027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70654" y="34810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7E1E0CF-13E8-B9BB-AB36-6ABD3E1705E5}"/>
                  </a:ext>
                </a:extLst>
              </p14:cNvPr>
              <p14:cNvContentPartPr/>
              <p14:nvPr/>
            </p14:nvContentPartPr>
            <p14:xfrm>
              <a:off x="3554494" y="368800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7E1E0CF-13E8-B9BB-AB36-6ABD3E1705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1854" y="36250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1A8D3B-873F-4083-7198-EC2EA3D9A9E2}"/>
                  </a:ext>
                </a:extLst>
              </p14:cNvPr>
              <p14:cNvContentPartPr/>
              <p14:nvPr/>
            </p14:nvContentPartPr>
            <p14:xfrm>
              <a:off x="4150654" y="344140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1A8D3B-873F-4083-7198-EC2EA3D9A9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87654" y="33787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E9FD685-B3F0-32B1-79B5-A8E617E17B7B}"/>
                  </a:ext>
                </a:extLst>
              </p14:cNvPr>
              <p14:cNvContentPartPr/>
              <p14:nvPr/>
            </p14:nvContentPartPr>
            <p14:xfrm>
              <a:off x="4540894" y="382120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E9FD685-B3F0-32B1-79B5-A8E617E17B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77894" y="37585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CC30B1A-A25B-ADAF-C43B-989C3E661817}"/>
                  </a:ext>
                </a:extLst>
              </p14:cNvPr>
              <p14:cNvContentPartPr/>
              <p14:nvPr/>
            </p14:nvContentPartPr>
            <p14:xfrm>
              <a:off x="4828534" y="422188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CC30B1A-A25B-ADAF-C43B-989C3E6618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65894" y="415924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2DFB831-41FE-4711-FBCC-736263EB40C8}"/>
                  </a:ext>
                </a:extLst>
              </p14:cNvPr>
              <p14:cNvContentPartPr/>
              <p14:nvPr/>
            </p14:nvContentPartPr>
            <p14:xfrm>
              <a:off x="5373214" y="445840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2DFB831-41FE-4711-FBCC-736263EB40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0214" y="43957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4F5B07F-3CFE-7AEC-A4A3-A21688F87BC4}"/>
                  </a:ext>
                </a:extLst>
              </p14:cNvPr>
              <p14:cNvContentPartPr/>
              <p14:nvPr/>
            </p14:nvContentPartPr>
            <p14:xfrm>
              <a:off x="5670934" y="416068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4F5B07F-3CFE-7AEC-A4A3-A21688F87B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07934" y="409804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0FD3AB-D98B-3AF2-9ED1-C0A97A1A6CAA}"/>
                  </a:ext>
                </a:extLst>
              </p14:cNvPr>
              <p14:cNvContentPartPr/>
              <p14:nvPr/>
            </p14:nvContentPartPr>
            <p14:xfrm>
              <a:off x="5897374" y="373912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0FD3AB-D98B-3AF2-9ED1-C0A97A1A6CA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4734" y="367648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686C8D7-7F7E-C88B-7DE3-84DCCB003926}"/>
                  </a:ext>
                </a:extLst>
              </p14:cNvPr>
              <p14:cNvContentPartPr/>
              <p14:nvPr/>
            </p14:nvContentPartPr>
            <p14:xfrm>
              <a:off x="6287614" y="4221882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686C8D7-7F7E-C88B-7DE3-84DCCB0039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24974" y="415924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075E2E8-9589-76F8-1C3E-5A257EFDC834}"/>
                  </a:ext>
                </a:extLst>
              </p14:cNvPr>
              <p14:cNvContentPartPr/>
              <p14:nvPr/>
            </p14:nvContentPartPr>
            <p14:xfrm>
              <a:off x="6739774" y="3770082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075E2E8-9589-76F8-1C3E-5A257EFDC8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76774" y="370708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61C2A25-1EE4-CF7A-E2C0-BE366C92305C}"/>
                  </a:ext>
                </a:extLst>
              </p14:cNvPr>
              <p14:cNvContentPartPr/>
              <p14:nvPr/>
            </p14:nvContentPartPr>
            <p14:xfrm>
              <a:off x="7253494" y="3821202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61C2A25-1EE4-CF7A-E2C0-BE366C92305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0494" y="37585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F2F2DD9-FC37-E4A4-AE3B-D8CCDB3186E9}"/>
                  </a:ext>
                </a:extLst>
              </p14:cNvPr>
              <p14:cNvContentPartPr/>
              <p14:nvPr/>
            </p14:nvContentPartPr>
            <p14:xfrm>
              <a:off x="7499734" y="4252842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F2F2DD9-FC37-E4A4-AE3B-D8CCDB3186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37094" y="41902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A154F97-418E-9D42-36D7-21B017B37514}"/>
                  </a:ext>
                </a:extLst>
              </p14:cNvPr>
              <p14:cNvContentPartPr/>
              <p14:nvPr/>
            </p14:nvContentPartPr>
            <p14:xfrm>
              <a:off x="7900414" y="3472362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A154F97-418E-9D42-36D7-21B017B375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7774" y="34093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6FEC25D-231B-ABBE-B08C-6EFCE0F7828C}"/>
                  </a:ext>
                </a:extLst>
              </p14:cNvPr>
              <p14:cNvContentPartPr/>
              <p14:nvPr/>
            </p14:nvContentPartPr>
            <p14:xfrm>
              <a:off x="8095534" y="4489362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6FEC25D-231B-ABBE-B08C-6EFCE0F782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32894" y="44263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EC142F5-C09F-0CA4-BFA7-A5F05BBAD8B5}"/>
                  </a:ext>
                </a:extLst>
              </p14:cNvPr>
              <p14:cNvContentPartPr/>
              <p14:nvPr/>
            </p14:nvContentPartPr>
            <p14:xfrm>
              <a:off x="8476054" y="4633362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EC142F5-C09F-0CA4-BFA7-A5F05BBAD8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13414" y="45703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B24C808-3914-D871-744B-7C75068AB2C5}"/>
                  </a:ext>
                </a:extLst>
              </p14:cNvPr>
              <p14:cNvContentPartPr/>
              <p14:nvPr/>
            </p14:nvContentPartPr>
            <p14:xfrm>
              <a:off x="8999854" y="4663962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B24C808-3914-D871-744B-7C75068AB2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36854" y="46013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20A5351-26F6-779A-BA24-B2A3415EA589}"/>
                  </a:ext>
                </a:extLst>
              </p14:cNvPr>
              <p14:cNvContentPartPr/>
              <p14:nvPr/>
            </p14:nvContentPartPr>
            <p14:xfrm>
              <a:off x="9472534" y="4355802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20A5351-26F6-779A-BA24-B2A3415EA5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09894" y="42931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C004262-192E-EF20-9572-4E15408DB943}"/>
                  </a:ext>
                </a:extLst>
              </p14:cNvPr>
              <p14:cNvContentPartPr/>
              <p14:nvPr/>
            </p14:nvContentPartPr>
            <p14:xfrm>
              <a:off x="9739294" y="3698442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C004262-192E-EF20-9572-4E15408DB94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76654" y="363544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D390102-185B-91B1-02EF-67BF955B0C7B}"/>
                  </a:ext>
                </a:extLst>
              </p14:cNvPr>
              <p14:cNvContentPartPr/>
              <p14:nvPr/>
            </p14:nvContentPartPr>
            <p14:xfrm>
              <a:off x="10099294" y="3503322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D390102-185B-91B1-02EF-67BF955B0C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36654" y="34403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A8AA198-087F-0411-F014-4606D607071C}"/>
                  </a:ext>
                </a:extLst>
              </p14:cNvPr>
              <p14:cNvContentPartPr/>
              <p14:nvPr/>
            </p14:nvContentPartPr>
            <p14:xfrm>
              <a:off x="10283974" y="3996162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A8AA198-087F-0411-F014-4606D607071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21334" y="39331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42149BB-9BDA-9C33-0ACA-D3459695EDA6}"/>
                  </a:ext>
                </a:extLst>
              </p14:cNvPr>
              <p14:cNvContentPartPr/>
              <p14:nvPr/>
            </p14:nvContentPartPr>
            <p14:xfrm>
              <a:off x="10582414" y="4263282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42149BB-9BDA-9C33-0ACA-D3459695ED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19414" y="420064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4C057C5-575A-B774-5CE1-BD90916D6702}"/>
                  </a:ext>
                </a:extLst>
              </p14:cNvPr>
              <p14:cNvContentPartPr/>
              <p14:nvPr/>
            </p14:nvContentPartPr>
            <p14:xfrm>
              <a:off x="10859614" y="3821202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4C057C5-575A-B774-5CE1-BD90916D670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96614" y="37585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5928E39-61B5-C746-98C6-15E498BD0F9D}"/>
                  </a:ext>
                </a:extLst>
              </p14:cNvPr>
              <p14:cNvContentPartPr/>
              <p14:nvPr/>
            </p14:nvContentPartPr>
            <p14:xfrm>
              <a:off x="2444974" y="3235842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5928E39-61B5-C746-98C6-15E498BD0F9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382334" y="31732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4BD67D3-1D37-E406-5BF3-DEE9FF3CFBF6}"/>
                  </a:ext>
                </a:extLst>
              </p14:cNvPr>
              <p14:cNvContentPartPr/>
              <p14:nvPr/>
            </p14:nvContentPartPr>
            <p14:xfrm>
              <a:off x="2475934" y="4643802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4BD67D3-1D37-E406-5BF3-DEE9FF3CFBF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412934" y="45808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7C9F364-12C6-5290-5AE2-7FE7385EB284}"/>
                  </a:ext>
                </a:extLst>
              </p14:cNvPr>
              <p14:cNvContentPartPr/>
              <p14:nvPr/>
            </p14:nvContentPartPr>
            <p14:xfrm>
              <a:off x="3153814" y="4612842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7C9F364-12C6-5290-5AE2-7FE7385EB2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091174" y="454984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DEFFBF5-8190-A8CC-28DF-9B90C7E030EF}"/>
                  </a:ext>
                </a:extLst>
              </p14:cNvPr>
              <p14:cNvContentPartPr/>
              <p14:nvPr/>
            </p14:nvContentPartPr>
            <p14:xfrm>
              <a:off x="3647374" y="5034042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DEFFBF5-8190-A8CC-28DF-9B90C7E030E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584374" y="497104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BB5F792-2270-2F47-D125-C502F1A5BBC7}"/>
                  </a:ext>
                </a:extLst>
              </p14:cNvPr>
              <p14:cNvContentPartPr/>
              <p14:nvPr/>
            </p14:nvContentPartPr>
            <p14:xfrm>
              <a:off x="3040774" y="3122802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BB5F792-2270-2F47-D125-C502F1A5BBC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978134" y="30601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5F88290-CBAA-1FFC-277A-C75E227FD5DB}"/>
                  </a:ext>
                </a:extLst>
              </p14:cNvPr>
              <p14:cNvContentPartPr/>
              <p14:nvPr/>
            </p14:nvContentPartPr>
            <p14:xfrm>
              <a:off x="3451534" y="3164202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5F88290-CBAA-1FFC-277A-C75E227FD5D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388894" y="31015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922B1FF-08E5-CCF0-022F-B2BA9A5EC2C7}"/>
                  </a:ext>
                </a:extLst>
              </p14:cNvPr>
              <p14:cNvContentPartPr/>
              <p14:nvPr/>
            </p14:nvContentPartPr>
            <p14:xfrm>
              <a:off x="4037614" y="2742642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922B1FF-08E5-CCF0-022F-B2BA9A5EC2C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974614" y="267964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79F3A5F-5106-0C9D-283A-205A70847684}"/>
                  </a:ext>
                </a:extLst>
              </p14:cNvPr>
              <p14:cNvContentPartPr/>
              <p14:nvPr/>
            </p14:nvContentPartPr>
            <p14:xfrm>
              <a:off x="2403574" y="2516562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79F3A5F-5106-0C9D-283A-205A708476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340934" y="24535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606AEFC-0917-6EE3-D7CE-79C7B4F2A74B}"/>
                  </a:ext>
                </a:extLst>
              </p14:cNvPr>
              <p14:cNvContentPartPr/>
              <p14:nvPr/>
            </p14:nvContentPartPr>
            <p14:xfrm>
              <a:off x="2948254" y="2568402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606AEFC-0917-6EE3-D7CE-79C7B4F2A74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885614" y="25054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1E3159E-37DF-3077-E1CC-F9B872399D16}"/>
                  </a:ext>
                </a:extLst>
              </p14:cNvPr>
              <p14:cNvContentPartPr/>
              <p14:nvPr/>
            </p14:nvContentPartPr>
            <p14:xfrm>
              <a:off x="3461974" y="274264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1E3159E-37DF-3077-E1CC-F9B872399D1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399334" y="267964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690326D-E813-D006-CBA6-1F729372CCA9}"/>
                  </a:ext>
                </a:extLst>
              </p14:cNvPr>
              <p14:cNvContentPartPr/>
              <p14:nvPr/>
            </p14:nvContentPartPr>
            <p14:xfrm>
              <a:off x="4592014" y="3441402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690326D-E813-D006-CBA6-1F729372CCA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29374" y="33787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6AB04A5-8998-E8A1-2788-2807956F70B8}"/>
                  </a:ext>
                </a:extLst>
              </p14:cNvPr>
              <p14:cNvContentPartPr/>
              <p14:nvPr/>
            </p14:nvContentPartPr>
            <p14:xfrm>
              <a:off x="4582294" y="2979162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6AB04A5-8998-E8A1-2788-2807956F70B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19294" y="29161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CF77D08-7346-6769-88B0-FCB39363BB87}"/>
                  </a:ext>
                </a:extLst>
              </p14:cNvPr>
              <p14:cNvContentPartPr/>
              <p14:nvPr/>
            </p14:nvContentPartPr>
            <p14:xfrm>
              <a:off x="4592014" y="2444922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CF77D08-7346-6769-88B0-FCB39363BB8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29374" y="23819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BA018F9-26C5-8F10-082F-2AB75AB92229}"/>
                  </a:ext>
                </a:extLst>
              </p14:cNvPr>
              <p14:cNvContentPartPr/>
              <p14:nvPr/>
            </p14:nvContentPartPr>
            <p14:xfrm>
              <a:off x="4910614" y="2927682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BA018F9-26C5-8F10-082F-2AB75AB9222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847974" y="286504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D812659-8F88-05F6-30B7-8AFE3C5D68C7}"/>
                  </a:ext>
                </a:extLst>
              </p14:cNvPr>
              <p14:cNvContentPartPr/>
              <p14:nvPr/>
            </p14:nvContentPartPr>
            <p14:xfrm>
              <a:off x="5311294" y="3215322"/>
              <a:ext cx="36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D812659-8F88-05F6-30B7-8AFE3C5D68C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48654" y="3152682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837197D0-7C56-4DFF-6D8F-5A51794E1431}"/>
              </a:ext>
            </a:extLst>
          </p:cNvPr>
          <p:cNvGrpSpPr/>
          <p:nvPr/>
        </p:nvGrpSpPr>
        <p:grpSpPr>
          <a:xfrm>
            <a:off x="5660854" y="3256362"/>
            <a:ext cx="205920" cy="61920"/>
            <a:chOff x="5660854" y="3256362"/>
            <a:chExt cx="205920" cy="6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8E7AB42-67A4-3C0B-29AD-584A7E860E04}"/>
                    </a:ext>
                  </a:extLst>
                </p14:cNvPr>
                <p14:cNvContentPartPr/>
                <p14:nvPr/>
              </p14:nvContentPartPr>
              <p14:xfrm>
                <a:off x="5660854" y="3317922"/>
                <a:ext cx="360" cy="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8E7AB42-67A4-3C0B-29AD-584A7E860E0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598214" y="325528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30A19E8-A971-87B2-B0B0-681EA3DC60DF}"/>
                    </a:ext>
                  </a:extLst>
                </p14:cNvPr>
                <p14:cNvContentPartPr/>
                <p14:nvPr/>
              </p14:nvContentPartPr>
              <p14:xfrm>
                <a:off x="5866414" y="3256362"/>
                <a:ext cx="3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30A19E8-A971-87B2-B0B0-681EA3DC60D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03774" y="319336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CEB636A-C62C-F598-E7DE-FD262807646D}"/>
                  </a:ext>
                </a:extLst>
              </p14:cNvPr>
              <p14:cNvContentPartPr/>
              <p14:nvPr/>
            </p14:nvContentPartPr>
            <p14:xfrm>
              <a:off x="6256654" y="3328362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CEB636A-C62C-F598-E7DE-FD262807646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194014" y="32657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B501293-320A-072F-D654-947E6FEF6C67}"/>
                  </a:ext>
                </a:extLst>
              </p14:cNvPr>
              <p14:cNvContentPartPr/>
              <p14:nvPr/>
            </p14:nvContentPartPr>
            <p14:xfrm>
              <a:off x="6750214" y="3369402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B501293-320A-072F-D654-947E6FEF6C6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687214" y="33064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3AA09F0-03D7-6D13-58BD-74246C447C0C}"/>
                  </a:ext>
                </a:extLst>
              </p14:cNvPr>
              <p14:cNvContentPartPr/>
              <p14:nvPr/>
            </p14:nvContentPartPr>
            <p14:xfrm>
              <a:off x="7191574" y="3297762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3AA09F0-03D7-6D13-58BD-74246C447C0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128934" y="32347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34C27DB-DEDF-D1AE-D33D-8A8EC0D824C1}"/>
                  </a:ext>
                </a:extLst>
              </p14:cNvPr>
              <p14:cNvContentPartPr/>
              <p14:nvPr/>
            </p14:nvContentPartPr>
            <p14:xfrm>
              <a:off x="7911214" y="3133242"/>
              <a:ext cx="360" cy="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34C27DB-DEDF-D1AE-D33D-8A8EC0D824C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848214" y="30706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53307E3-4306-A6C3-6235-BD7BE0BA4E5B}"/>
                  </a:ext>
                </a:extLst>
              </p14:cNvPr>
              <p14:cNvContentPartPr/>
              <p14:nvPr/>
            </p14:nvContentPartPr>
            <p14:xfrm>
              <a:off x="9698614" y="3308202"/>
              <a:ext cx="360" cy="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53307E3-4306-A6C3-6235-BD7BE0BA4E5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635974" y="32452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71805D3-D0AE-5C4C-1541-3F764EF240AF}"/>
                  </a:ext>
                </a:extLst>
              </p14:cNvPr>
              <p14:cNvContentPartPr/>
              <p14:nvPr/>
            </p14:nvContentPartPr>
            <p14:xfrm>
              <a:off x="10079134" y="3030282"/>
              <a:ext cx="360" cy="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71805D3-D0AE-5C4C-1541-3F764EF240A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016134" y="296728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4757FBE-F03C-D538-353F-2C0F9EFB136E}"/>
                  </a:ext>
                </a:extLst>
              </p14:cNvPr>
              <p14:cNvContentPartPr/>
              <p14:nvPr/>
            </p14:nvContentPartPr>
            <p14:xfrm>
              <a:off x="10890574" y="3533922"/>
              <a:ext cx="36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4757FBE-F03C-D538-353F-2C0F9EFB136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827574" y="347128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2844361-2BA4-3E2A-E605-9F7FF195FF5D}"/>
                  </a:ext>
                </a:extLst>
              </p14:cNvPr>
              <p14:cNvContentPartPr/>
              <p14:nvPr/>
            </p14:nvContentPartPr>
            <p14:xfrm>
              <a:off x="10274254" y="3718602"/>
              <a:ext cx="360" cy="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2844361-2BA4-3E2A-E605-9F7FF195FF5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211254" y="36559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B57F0DF-050E-4EA4-909F-71BEA37C3014}"/>
                  </a:ext>
                </a:extLst>
              </p14:cNvPr>
              <p14:cNvContentPartPr/>
              <p14:nvPr/>
            </p14:nvContentPartPr>
            <p14:xfrm>
              <a:off x="10530934" y="360592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B57F0DF-050E-4EA4-909F-71BEA37C301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468294" y="35429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BB718BD-11D0-C590-BFEB-FF701E6D2FAD}"/>
                  </a:ext>
                </a:extLst>
              </p14:cNvPr>
              <p14:cNvContentPartPr/>
              <p14:nvPr/>
            </p14:nvContentPartPr>
            <p14:xfrm>
              <a:off x="8260054" y="3194442"/>
              <a:ext cx="360" cy="3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BB718BD-11D0-C590-BFEB-FF701E6D2FA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197054" y="31318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E534BB4-18CD-6F69-31CE-5DE3E080D723}"/>
                  </a:ext>
                </a:extLst>
              </p14:cNvPr>
              <p14:cNvContentPartPr/>
              <p14:nvPr/>
            </p14:nvContentPartPr>
            <p14:xfrm>
              <a:off x="8722294" y="3194442"/>
              <a:ext cx="360" cy="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E534BB4-18CD-6F69-31CE-5DE3E080D72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659654" y="31318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9998C42D-AE8A-3D3E-D780-8BCA23C73762}"/>
                  </a:ext>
                </a:extLst>
              </p14:cNvPr>
              <p14:cNvContentPartPr/>
              <p14:nvPr/>
            </p14:nvContentPartPr>
            <p14:xfrm>
              <a:off x="9184894" y="3266802"/>
              <a:ext cx="360" cy="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9998C42D-AE8A-3D3E-D780-8BCA23C7376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122254" y="32038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7DF0BF3-B5F7-5333-7981-80E3509986F2}"/>
                  </a:ext>
                </a:extLst>
              </p14:cNvPr>
              <p14:cNvContentPartPr/>
              <p14:nvPr/>
            </p14:nvContentPartPr>
            <p14:xfrm>
              <a:off x="2393854" y="5126562"/>
              <a:ext cx="360" cy="3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7DF0BF3-B5F7-5333-7981-80E3509986F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330854" y="50639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ED46C416-1AE0-456D-60F0-AD24C784D561}"/>
                  </a:ext>
                </a:extLst>
              </p14:cNvPr>
              <p14:cNvContentPartPr/>
              <p14:nvPr/>
            </p14:nvContentPartPr>
            <p14:xfrm>
              <a:off x="3092254" y="5095602"/>
              <a:ext cx="360" cy="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ED46C416-1AE0-456D-60F0-AD24C784D56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029254" y="50329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978E270-B232-8C6B-C599-90CA199EEBFE}"/>
                  </a:ext>
                </a:extLst>
              </p14:cNvPr>
              <p14:cNvContentPartPr/>
              <p14:nvPr/>
            </p14:nvContentPartPr>
            <p14:xfrm>
              <a:off x="3595534" y="4602402"/>
              <a:ext cx="360" cy="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978E270-B232-8C6B-C599-90CA199EEBF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532534" y="45394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BD39D9A-759E-6039-642D-7188B808AAEA}"/>
                  </a:ext>
                </a:extLst>
              </p14:cNvPr>
              <p14:cNvContentPartPr/>
              <p14:nvPr/>
            </p14:nvContentPartPr>
            <p14:xfrm>
              <a:off x="4181254" y="4653522"/>
              <a:ext cx="360" cy="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BD39D9A-759E-6039-642D-7188B808AAE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118614" y="459088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4EB60B8-458F-B429-87CF-AD6F06ABAF0F}"/>
                  </a:ext>
                </a:extLst>
              </p14:cNvPr>
              <p14:cNvContentPartPr/>
              <p14:nvPr/>
            </p14:nvContentPartPr>
            <p14:xfrm>
              <a:off x="4582294" y="5105682"/>
              <a:ext cx="360" cy="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4EB60B8-458F-B429-87CF-AD6F06ABAF0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19294" y="504268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7F04FED-9E40-F02B-76DB-71A39D1A9D58}"/>
                  </a:ext>
                </a:extLst>
              </p14:cNvPr>
              <p14:cNvContentPartPr/>
              <p14:nvPr/>
            </p14:nvContentPartPr>
            <p14:xfrm>
              <a:off x="4787854" y="4735602"/>
              <a:ext cx="360" cy="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7F04FED-9E40-F02B-76DB-71A39D1A9D5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724854" y="46729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23B5931-CAEB-01D9-E5C6-3AFD6E3FC7EF}"/>
                  </a:ext>
                </a:extLst>
              </p14:cNvPr>
              <p14:cNvContentPartPr/>
              <p14:nvPr/>
            </p14:nvContentPartPr>
            <p14:xfrm>
              <a:off x="5373214" y="4777002"/>
              <a:ext cx="360" cy="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23B5931-CAEB-01D9-E5C6-3AFD6E3FC7E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310214" y="47143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9F467B1-FEA0-D4DD-B727-C8FF7673B832}"/>
                  </a:ext>
                </a:extLst>
              </p14:cNvPr>
              <p14:cNvContentPartPr/>
              <p14:nvPr/>
            </p14:nvContentPartPr>
            <p14:xfrm>
              <a:off x="5722774" y="4694922"/>
              <a:ext cx="360" cy="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9F467B1-FEA0-D4DD-B727-C8FF7673B83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659774" y="463228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D1E3C75-1BF8-F375-2717-D41B63E556CD}"/>
                  </a:ext>
                </a:extLst>
              </p14:cNvPr>
              <p14:cNvContentPartPr/>
              <p14:nvPr/>
            </p14:nvContentPartPr>
            <p14:xfrm>
              <a:off x="5948494" y="4458402"/>
              <a:ext cx="360" cy="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D1E3C75-1BF8-F375-2717-D41B63E556C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885854" y="43957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8ED4792-0C64-6996-EB27-94EC8E1C9011}"/>
                  </a:ext>
                </a:extLst>
              </p14:cNvPr>
              <p14:cNvContentPartPr/>
              <p14:nvPr/>
            </p14:nvContentPartPr>
            <p14:xfrm>
              <a:off x="6236494" y="4530762"/>
              <a:ext cx="360" cy="3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8ED4792-0C64-6996-EB27-94EC8E1C901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173494" y="44677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EF5BFF3-D4EF-C140-5446-BD830C7B273C}"/>
                  </a:ext>
                </a:extLst>
              </p14:cNvPr>
              <p14:cNvContentPartPr/>
              <p14:nvPr/>
            </p14:nvContentPartPr>
            <p14:xfrm>
              <a:off x="6821854" y="4468842"/>
              <a:ext cx="36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EF5BFF3-D4EF-C140-5446-BD830C7B273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758854" y="44062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C38FD95-2EBB-E648-18C7-8DBD064CD28B}"/>
                  </a:ext>
                </a:extLst>
              </p14:cNvPr>
              <p14:cNvContentPartPr/>
              <p14:nvPr/>
            </p14:nvContentPartPr>
            <p14:xfrm>
              <a:off x="7232974" y="4478922"/>
              <a:ext cx="360" cy="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C38FD95-2EBB-E648-18C7-8DBD064CD28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170334" y="44159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8777296-4DCF-3E0F-3F1C-35C3511F9C61}"/>
                  </a:ext>
                </a:extLst>
              </p14:cNvPr>
              <p14:cNvContentPartPr/>
              <p14:nvPr/>
            </p14:nvContentPartPr>
            <p14:xfrm>
              <a:off x="7448614" y="4633362"/>
              <a:ext cx="360" cy="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8777296-4DCF-3E0F-3F1C-35C3511F9C6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385614" y="45703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43F2F1A-EB2B-C161-97A7-495EB15E849C}"/>
                  </a:ext>
                </a:extLst>
              </p14:cNvPr>
              <p14:cNvContentPartPr/>
              <p14:nvPr/>
            </p14:nvContentPartPr>
            <p14:xfrm>
              <a:off x="7982854" y="4766562"/>
              <a:ext cx="360" cy="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43F2F1A-EB2B-C161-97A7-495EB15E849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19854" y="47039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FBA1C30F-7B4F-4B06-39B2-782F902F8C60}"/>
                  </a:ext>
                </a:extLst>
              </p14:cNvPr>
              <p14:cNvContentPartPr/>
              <p14:nvPr/>
            </p14:nvContentPartPr>
            <p14:xfrm>
              <a:off x="8558134" y="4910562"/>
              <a:ext cx="36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FBA1C30F-7B4F-4B06-39B2-782F902F8C6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495494" y="48475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076BE004-D277-0538-0698-6DE2D96C06D1}"/>
                  </a:ext>
                </a:extLst>
              </p14:cNvPr>
              <p14:cNvContentPartPr/>
              <p14:nvPr/>
            </p14:nvContentPartPr>
            <p14:xfrm>
              <a:off x="9092374" y="4941522"/>
              <a:ext cx="360" cy="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076BE004-D277-0538-0698-6DE2D96C06D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029374" y="48785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2DF28A2-B544-D401-3B9D-A9023B3AE820}"/>
                  </a:ext>
                </a:extLst>
              </p14:cNvPr>
              <p14:cNvContentPartPr/>
              <p14:nvPr/>
            </p14:nvContentPartPr>
            <p14:xfrm>
              <a:off x="9596014" y="4735602"/>
              <a:ext cx="360" cy="3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2DF28A2-B544-D401-3B9D-A9023B3AE82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533374" y="46729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E2D772B-7E99-C602-FE93-B42A699EA731}"/>
                  </a:ext>
                </a:extLst>
              </p14:cNvPr>
              <p14:cNvContentPartPr/>
              <p14:nvPr/>
            </p14:nvContentPartPr>
            <p14:xfrm>
              <a:off x="10263814" y="4520322"/>
              <a:ext cx="360" cy="3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E2D772B-7E99-C602-FE93-B42A699EA73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200814" y="44573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03FD978-ADD6-ADC7-92D1-8E94035D3A1F}"/>
                  </a:ext>
                </a:extLst>
              </p14:cNvPr>
              <p14:cNvContentPartPr/>
              <p14:nvPr/>
            </p14:nvContentPartPr>
            <p14:xfrm>
              <a:off x="10602574" y="4633362"/>
              <a:ext cx="360" cy="3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03FD978-ADD6-ADC7-92D1-8E94035D3A1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539934" y="45703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C657B89-6E8F-EA84-7F03-E9F3B75F97EA}"/>
                  </a:ext>
                </a:extLst>
              </p14:cNvPr>
              <p14:cNvContentPartPr/>
              <p14:nvPr/>
            </p14:nvContentPartPr>
            <p14:xfrm>
              <a:off x="10941694" y="4396842"/>
              <a:ext cx="360" cy="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C657B89-6E8F-EA84-7F03-E9F3B75F97E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879054" y="433384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422515AF-32DA-724E-47ED-33B107589C48}"/>
              </a:ext>
            </a:extLst>
          </p:cNvPr>
          <p:cNvSpPr txBox="1"/>
          <p:nvPr/>
        </p:nvSpPr>
        <p:spPr>
          <a:xfrm>
            <a:off x="8234854" y="1911331"/>
            <a:ext cx="1715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Selected</a:t>
            </a:r>
          </a:p>
          <a:p>
            <a:r>
              <a:rPr lang="en-US" dirty="0"/>
              <a:t>        Rejected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937629C-921C-8500-8682-F83455223664}"/>
                  </a:ext>
                </a:extLst>
              </p14:cNvPr>
              <p14:cNvContentPartPr/>
              <p14:nvPr/>
            </p14:nvContentPartPr>
            <p14:xfrm>
              <a:off x="8486494" y="2393442"/>
              <a:ext cx="360" cy="3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937629C-921C-8500-8682-F8345522366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423854" y="23308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37056E3-49E9-AF8E-4C55-5BDBC3B76C48}"/>
                  </a:ext>
                </a:extLst>
              </p14:cNvPr>
              <p14:cNvContentPartPr/>
              <p14:nvPr/>
            </p14:nvContentPartPr>
            <p14:xfrm>
              <a:off x="8475874" y="2089112"/>
              <a:ext cx="360" cy="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37056E3-49E9-AF8E-4C55-5BDBC3B76C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13234" y="2026112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0120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9E134-B819-587B-3107-F10D5EB6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A2DC4-AC2D-496E-58A2-A087EE37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GB" altLang="en-US" dirty="0"/>
              <a:t>Background</a:t>
            </a:r>
          </a:p>
          <a:p>
            <a:r>
              <a:rPr lang="en-GB" altLang="en-US" dirty="0"/>
              <a:t>Project aims</a:t>
            </a:r>
          </a:p>
          <a:p>
            <a:r>
              <a:rPr lang="en-GB" altLang="en-US" dirty="0"/>
              <a:t>Principles of operation</a:t>
            </a:r>
          </a:p>
          <a:p>
            <a:r>
              <a:rPr lang="en-GB" altLang="en-US" dirty="0"/>
              <a:t>Hardware implementation</a:t>
            </a:r>
          </a:p>
          <a:p>
            <a:r>
              <a:rPr lang="en-GB" altLang="en-US" dirty="0"/>
              <a:t>Software implementation</a:t>
            </a:r>
          </a:p>
          <a:p>
            <a:r>
              <a:rPr lang="en-GB" altLang="en-US" dirty="0"/>
              <a:t>Introducing OVDP</a:t>
            </a:r>
          </a:p>
          <a:p>
            <a:r>
              <a:rPr lang="en-GB" altLang="en-US" dirty="0"/>
              <a:t>Summary and conclusions</a:t>
            </a:r>
          </a:p>
          <a:p>
            <a:r>
              <a:rPr lang="en-GB" altLang="en-US" dirty="0"/>
              <a:t>Future work</a:t>
            </a:r>
          </a:p>
          <a:p>
            <a:r>
              <a:rPr lang="en-GB" altLang="en-US" dirty="0"/>
              <a:t>Questions and product demo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76C08-3447-36F0-EF97-0B2F84430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61" t="-1898" b="-1"/>
          <a:stretch/>
        </p:blipFill>
        <p:spPr>
          <a:xfrm>
            <a:off x="-274652" y="-944147"/>
            <a:ext cx="4721960" cy="8465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93A78-D219-7B15-1908-4A78DE04B6CE}"/>
              </a:ext>
            </a:extLst>
          </p:cNvPr>
          <p:cNvSpPr txBox="1"/>
          <p:nvPr/>
        </p:nvSpPr>
        <p:spPr>
          <a:xfrm rot="5400000">
            <a:off x="-598271" y="3154091"/>
            <a:ext cx="2312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667115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C1C3A-6770-E607-6475-4E9E5E96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Software implementation: Audio Pick Up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5E6CFB-16A5-A024-69B2-84FD24AD1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346" y="3401090"/>
            <a:ext cx="10515600" cy="26336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EF876-EF3F-F832-2E7C-1FFA00AEAE39}"/>
              </a:ext>
            </a:extLst>
          </p:cNvPr>
          <p:cNvSpPr txBox="1"/>
          <p:nvPr/>
        </p:nvSpPr>
        <p:spPr>
          <a:xfrm>
            <a:off x="951216" y="189441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1. Pick the same groove                       2. Pick consistent L-R channel      </a:t>
            </a:r>
          </a:p>
          <a:p>
            <a:r>
              <a:rPr lang="en-US" sz="2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3. Work with variable groove width     </a:t>
            </a:r>
            <a:r>
              <a:rPr lang="en-US" sz="2400" dirty="0"/>
              <a:t>4. Reject glitches                      </a:t>
            </a:r>
          </a:p>
          <a:p>
            <a:r>
              <a:rPr lang="en-US" sz="2400" dirty="0"/>
              <a:t>5. take logs                                                6. Fault correction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6219D2A-DA40-BEDB-2B43-94AF63005C88}"/>
              </a:ext>
            </a:extLst>
          </p:cNvPr>
          <p:cNvCxnSpPr>
            <a:cxnSpLocks/>
          </p:cNvCxnSpPr>
          <p:nvPr/>
        </p:nvCxnSpPr>
        <p:spPr>
          <a:xfrm>
            <a:off x="6750121" y="3315983"/>
            <a:ext cx="0" cy="45240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tar: 4 Points 2">
            <a:extLst>
              <a:ext uri="{FF2B5EF4-FFF2-40B4-BE49-F238E27FC236}">
                <a16:creationId xmlns:a16="http://schemas.microsoft.com/office/drawing/2014/main" id="{A1132C3E-D12A-BE71-13EE-08256EBAB2D9}"/>
              </a:ext>
            </a:extLst>
          </p:cNvPr>
          <p:cNvSpPr/>
          <p:nvPr/>
        </p:nvSpPr>
        <p:spPr>
          <a:xfrm>
            <a:off x="1726059" y="3873358"/>
            <a:ext cx="503434" cy="534256"/>
          </a:xfrm>
          <a:prstGeom prst="star4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896C3BD4-CD91-9B6E-27BE-94D2D5C590F5}"/>
              </a:ext>
            </a:extLst>
          </p:cNvPr>
          <p:cNvSpPr/>
          <p:nvPr/>
        </p:nvSpPr>
        <p:spPr>
          <a:xfrm>
            <a:off x="4036032" y="3873358"/>
            <a:ext cx="503434" cy="534256"/>
          </a:xfrm>
          <a:prstGeom prst="star4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6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4FEFC-4313-4861-D060-BD6FDBC5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Audio Pick Up: Sample Constrainer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71BB13-B79C-8C23-4028-B5B6B4EA0D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Slew rate limit:</a:t>
                </a:r>
              </a:p>
              <a:p>
                <a:r>
                  <a:rPr lang="en-US" sz="2400" dirty="0"/>
                  <a:t>The distance between any two consecutive samples can not exceed ‘max jump’</a:t>
                </a:r>
                <a:r>
                  <a:rPr lang="en-US" sz="2400" b="1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𝐉</m:t>
                    </m:r>
                    <m:r>
                      <a:rPr lang="en-US" sz="2400" b="1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predicted by the groove width estimator</a:t>
                </a:r>
                <a:endParaRPr lang="en-US" dirty="0"/>
              </a:p>
              <a:p>
                <a:r>
                  <a:rPr lang="en-US" dirty="0"/>
                  <a:t>Max groove width limit:</a:t>
                </a:r>
              </a:p>
              <a:p>
                <a:r>
                  <a:rPr lang="en-US" sz="2400" dirty="0"/>
                  <a:t>The distance between a pair of L and R samples can not exceed the max groove width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𝐆</m:t>
                        </m:r>
                      </m:e>
                      <m:sub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𝒎𝒂𝒙</m:t>
                        </m:r>
                      </m:sub>
                    </m:sSub>
                  </m:oMath>
                </a14:m>
                <a:r>
                  <a:rPr lang="en-US" sz="2400" dirty="0"/>
                  <a:t>) predicted by the groove width estimator. </a:t>
                </a:r>
              </a:p>
              <a:p>
                <a:r>
                  <a:rPr lang="en-US" dirty="0"/>
                  <a:t>Max amplitude limit:</a:t>
                </a:r>
              </a:p>
              <a:p>
                <a:r>
                  <a:rPr lang="en-US" sz="2400" dirty="0"/>
                  <a:t>The distance between a selected sample and its 1024 moving average can not exceed ‘max jump’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𝐉</m:t>
                    </m:r>
                    <m:r>
                      <a:rPr lang="en-US" sz="2400" b="1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predicted by the groove width estimator.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71BB13-B79C-8C23-4028-B5B6B4EA0D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651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C1C3A-6770-E607-6475-4E9E5E96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Software implementation: Audio Pick Up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5E6CFB-16A5-A024-69B2-84FD24AD1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346" y="3401090"/>
            <a:ext cx="10515600" cy="26336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EF876-EF3F-F832-2E7C-1FFA00AEAE39}"/>
              </a:ext>
            </a:extLst>
          </p:cNvPr>
          <p:cNvSpPr txBox="1"/>
          <p:nvPr/>
        </p:nvSpPr>
        <p:spPr>
          <a:xfrm>
            <a:off x="951216" y="189441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1. Pick the same groove                       2. Pick consistent L-R channel      </a:t>
            </a:r>
          </a:p>
          <a:p>
            <a:r>
              <a:rPr lang="en-US" sz="2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3. Work with variable groove width     </a:t>
            </a:r>
            <a:r>
              <a:rPr lang="en-US" sz="2400" dirty="0"/>
              <a:t>4. Reject glitches                      </a:t>
            </a:r>
          </a:p>
          <a:p>
            <a:r>
              <a:rPr lang="en-US" sz="2400" dirty="0"/>
              <a:t>5. take logs                                                6. Fault correction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6219D2A-DA40-BEDB-2B43-94AF63005C88}"/>
              </a:ext>
            </a:extLst>
          </p:cNvPr>
          <p:cNvCxnSpPr>
            <a:cxnSpLocks/>
          </p:cNvCxnSpPr>
          <p:nvPr/>
        </p:nvCxnSpPr>
        <p:spPr>
          <a:xfrm>
            <a:off x="8938516" y="3326257"/>
            <a:ext cx="0" cy="45240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tar: 4 Points 2">
            <a:extLst>
              <a:ext uri="{FF2B5EF4-FFF2-40B4-BE49-F238E27FC236}">
                <a16:creationId xmlns:a16="http://schemas.microsoft.com/office/drawing/2014/main" id="{A1132C3E-D12A-BE71-13EE-08256EBAB2D9}"/>
              </a:ext>
            </a:extLst>
          </p:cNvPr>
          <p:cNvSpPr/>
          <p:nvPr/>
        </p:nvSpPr>
        <p:spPr>
          <a:xfrm>
            <a:off x="1726059" y="3873358"/>
            <a:ext cx="503434" cy="534256"/>
          </a:xfrm>
          <a:prstGeom prst="star4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896C3BD4-CD91-9B6E-27BE-94D2D5C590F5}"/>
              </a:ext>
            </a:extLst>
          </p:cNvPr>
          <p:cNvSpPr/>
          <p:nvPr/>
        </p:nvSpPr>
        <p:spPr>
          <a:xfrm>
            <a:off x="4036032" y="3873358"/>
            <a:ext cx="503434" cy="534256"/>
          </a:xfrm>
          <a:prstGeom prst="star4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4 Points 7">
            <a:extLst>
              <a:ext uri="{FF2B5EF4-FFF2-40B4-BE49-F238E27FC236}">
                <a16:creationId xmlns:a16="http://schemas.microsoft.com/office/drawing/2014/main" id="{EC641F98-6B28-E051-BB43-417C40C5B1BC}"/>
              </a:ext>
            </a:extLst>
          </p:cNvPr>
          <p:cNvSpPr/>
          <p:nvPr/>
        </p:nvSpPr>
        <p:spPr>
          <a:xfrm>
            <a:off x="6654229" y="3778664"/>
            <a:ext cx="503434" cy="534256"/>
          </a:xfrm>
          <a:prstGeom prst="star4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078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31629-DC5B-038D-EE51-CBF8F7B03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Audio Pick Up: Groove width estimator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C359C-67C7-2AF1-2D41-0F87377D1EFB}"/>
              </a:ext>
            </a:extLst>
          </p:cNvPr>
          <p:cNvSpPr txBox="1"/>
          <p:nvPr/>
        </p:nvSpPr>
        <p:spPr>
          <a:xfrm>
            <a:off x="1393005" y="3993819"/>
            <a:ext cx="9579796" cy="768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7C87EAE-06CD-0BF9-F93B-B2A7D80A34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4603" y="1540281"/>
                <a:ext cx="10515600" cy="495259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Sequential Update Equations</a:t>
                </a: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𝐆</m:t>
                        </m:r>
                      </m:e>
                      <m:sub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𝑬𝒔𝒕𝒊𝒎𝒂𝒕𝒆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𝑮𝒓𝒐𝒐𝒗𝒆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𝑾𝒊𝒅𝒕𝒉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𝐉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𝑺𝒄𝒂𝒏</m:t>
                        </m:r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𝒓𝒂𝒏𝒈𝒆</m:t>
                        </m:r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𝑫𝑪</m:t>
                        </m:r>
                      </m:e>
                      <m:sub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𝑳</m:t>
                        </m:r>
                      </m:sub>
                    </m:sSub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𝑫𝑪</m:t>
                        </m:r>
                      </m:e>
                      <m:sub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𝑹</m:t>
                        </m:r>
                      </m:sub>
                    </m:sSub>
                    <m:r>
                      <a:rPr lang="en-US" sz="2400" b="1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b="1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𝑱</m:t>
                    </m:r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𝐉</m:t>
                    </m:r>
                    <m:r>
                      <a:rPr lang="en-US" sz="2400" b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=0.5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𝒎𝒂𝒙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/>
                  <a:t>Rescaling audio sample to 16 bit.</a:t>
                </a: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en-US" sz="2400" dirty="0" err="1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selected_sample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/ </a:t>
                </a:r>
                <a:r>
                  <a:rPr lang="en-US" sz="2400" dirty="0" err="1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scan_range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 –  0.5) * 65535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The calculation is evaluated using floating point to preserve fidelity.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After fault (1 second no correct samples) initialization.</a:t>
                </a:r>
              </a:p>
              <a:p>
                <a:pPr mar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𝐆</m:t>
                        </m:r>
                      </m:e>
                      <m:sub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sz="2000" b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𝟒𝟎𝟎𝟎</m:t>
                    </m:r>
                  </m:oMath>
                </a14:m>
                <a:r>
                  <a:rPr lang="en-US" sz="2000" b="1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𝐉</m:t>
                    </m:r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𝟐𝟎𝟎𝟎</m:t>
                    </m:r>
                  </m:oMath>
                </a14:m>
                <a:r>
                  <a:rPr lang="en-US" sz="2000" b="1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𝑫𝑪</m:t>
                        </m:r>
                      </m:e>
                      <m:sub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𝑳</m:t>
                        </m:r>
                      </m:sub>
                    </m:sSub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𝑫𝑪</m:t>
                        </m:r>
                      </m:e>
                      <m:sub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𝑹</m:t>
                        </m:r>
                      </m:sub>
                    </m:sSub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𝒄𝒆𝒏𝒕𝒆𝒓</m:t>
                    </m:r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𝒐𝒇</m:t>
                    </m:r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𝒔𝒄𝒂𝒏</m:t>
                    </m:r>
                  </m:oMath>
                </a14:m>
                <a:r>
                  <a:rPr lang="en-US" sz="2000" b="1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estimated groove width </a:t>
                </a:r>
                <a:r>
                  <a:rPr lang="en-US" sz="20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= 0</a:t>
                </a:r>
                <a:r>
                  <a:rPr lang="en-US" sz="2000" b="1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 mar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Activation condition.</a:t>
                </a:r>
              </a:p>
              <a:p>
                <a:pPr mar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512 pairs of audio samples are correctly decoded</a:t>
                </a:r>
                <a:endParaRPr lang="en-US" sz="3600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20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32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7C87EAE-06CD-0BF9-F93B-B2A7D80A34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4603" y="1540281"/>
                <a:ext cx="10515600" cy="4952593"/>
              </a:xfrm>
              <a:blipFill>
                <a:blip r:embed="rId2"/>
                <a:stretch>
                  <a:fillRect l="-1043" t="-2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037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C1C3A-6770-E607-6475-4E9E5E96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Software implementation: Audio Pick Up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5E6CFB-16A5-A024-69B2-84FD24AD1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346" y="3401090"/>
            <a:ext cx="10515600" cy="26336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EF876-EF3F-F832-2E7C-1FFA00AEAE39}"/>
              </a:ext>
            </a:extLst>
          </p:cNvPr>
          <p:cNvSpPr txBox="1"/>
          <p:nvPr/>
        </p:nvSpPr>
        <p:spPr>
          <a:xfrm>
            <a:off x="951216" y="189441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1. Pick the same groove                       2. Pick consistent L-R channel      </a:t>
            </a:r>
          </a:p>
          <a:p>
            <a:r>
              <a:rPr lang="en-US" sz="2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3. Work with variable groove width     </a:t>
            </a:r>
            <a:r>
              <a:rPr lang="en-US" sz="2400" dirty="0"/>
              <a:t>4. Reject glitches                      </a:t>
            </a:r>
          </a:p>
          <a:p>
            <a:r>
              <a:rPr lang="en-US" sz="2400" dirty="0"/>
              <a:t>5. take logs                                                6. Fault correction</a:t>
            </a:r>
          </a:p>
        </p:txBody>
      </p:sp>
      <p:sp>
        <p:nvSpPr>
          <p:cNvPr id="3" name="Star: 4 Points 2">
            <a:extLst>
              <a:ext uri="{FF2B5EF4-FFF2-40B4-BE49-F238E27FC236}">
                <a16:creationId xmlns:a16="http://schemas.microsoft.com/office/drawing/2014/main" id="{A1132C3E-D12A-BE71-13EE-08256EBAB2D9}"/>
              </a:ext>
            </a:extLst>
          </p:cNvPr>
          <p:cNvSpPr/>
          <p:nvPr/>
        </p:nvSpPr>
        <p:spPr>
          <a:xfrm>
            <a:off x="1726059" y="3873358"/>
            <a:ext cx="503434" cy="534256"/>
          </a:xfrm>
          <a:prstGeom prst="star4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896C3BD4-CD91-9B6E-27BE-94D2D5C590F5}"/>
              </a:ext>
            </a:extLst>
          </p:cNvPr>
          <p:cNvSpPr/>
          <p:nvPr/>
        </p:nvSpPr>
        <p:spPr>
          <a:xfrm>
            <a:off x="4036032" y="3873358"/>
            <a:ext cx="503434" cy="534256"/>
          </a:xfrm>
          <a:prstGeom prst="star4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4 Points 7">
            <a:extLst>
              <a:ext uri="{FF2B5EF4-FFF2-40B4-BE49-F238E27FC236}">
                <a16:creationId xmlns:a16="http://schemas.microsoft.com/office/drawing/2014/main" id="{EC641F98-6B28-E051-BB43-417C40C5B1BC}"/>
              </a:ext>
            </a:extLst>
          </p:cNvPr>
          <p:cNvSpPr/>
          <p:nvPr/>
        </p:nvSpPr>
        <p:spPr>
          <a:xfrm>
            <a:off x="6654229" y="3778664"/>
            <a:ext cx="503434" cy="534256"/>
          </a:xfrm>
          <a:prstGeom prst="star4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4 Points 8">
            <a:extLst>
              <a:ext uri="{FF2B5EF4-FFF2-40B4-BE49-F238E27FC236}">
                <a16:creationId xmlns:a16="http://schemas.microsoft.com/office/drawing/2014/main" id="{AF4EB18A-9374-635B-0CD5-9930B27D261B}"/>
              </a:ext>
            </a:extLst>
          </p:cNvPr>
          <p:cNvSpPr/>
          <p:nvPr/>
        </p:nvSpPr>
        <p:spPr>
          <a:xfrm>
            <a:off x="9272426" y="4045792"/>
            <a:ext cx="503434" cy="534256"/>
          </a:xfrm>
          <a:prstGeom prst="star4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07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C80F-CA2B-991D-5832-21E8C293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Audio Pick Up: whole block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F82B8-DA79-7B6E-6586-600B29447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476" y="1708061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A1D272B5-25D0-1D95-C441-DAC3F8DC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85" y="1708061"/>
            <a:ext cx="9924153" cy="38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02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44B7E-430E-DF7F-0761-96E01AE9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Audio Pick Up: Fault correction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21F425-1FA5-E84F-F780-AD1F356C8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478" y="1731720"/>
            <a:ext cx="10378056" cy="1447606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86F5879-1F09-A088-4A0E-9F46E7560DC5}"/>
              </a:ext>
            </a:extLst>
          </p:cNvPr>
          <p:cNvSpPr/>
          <p:nvPr/>
        </p:nvSpPr>
        <p:spPr>
          <a:xfrm>
            <a:off x="5460714" y="2160993"/>
            <a:ext cx="534256" cy="195208"/>
          </a:xfrm>
          <a:custGeom>
            <a:avLst/>
            <a:gdLst>
              <a:gd name="connsiteX0" fmla="*/ 308225 w 1559353"/>
              <a:gd name="connsiteY0" fmla="*/ 0 h 965771"/>
              <a:gd name="connsiteX1" fmla="*/ 308225 w 1559353"/>
              <a:gd name="connsiteY1" fmla="*/ 0 h 965771"/>
              <a:gd name="connsiteX2" fmla="*/ 729465 w 1559353"/>
              <a:gd name="connsiteY2" fmla="*/ 184935 h 965771"/>
              <a:gd name="connsiteX3" fmla="*/ 924674 w 1559353"/>
              <a:gd name="connsiteY3" fmla="*/ 308225 h 965771"/>
              <a:gd name="connsiteX4" fmla="*/ 1047964 w 1559353"/>
              <a:gd name="connsiteY4" fmla="*/ 369870 h 965771"/>
              <a:gd name="connsiteX5" fmla="*/ 1140432 w 1559353"/>
              <a:gd name="connsiteY5" fmla="*/ 421241 h 965771"/>
              <a:gd name="connsiteX6" fmla="*/ 1191803 w 1559353"/>
              <a:gd name="connsiteY6" fmla="*/ 431515 h 965771"/>
              <a:gd name="connsiteX7" fmla="*/ 1273996 w 1559353"/>
              <a:gd name="connsiteY7" fmla="*/ 462337 h 965771"/>
              <a:gd name="connsiteX8" fmla="*/ 1376737 w 1559353"/>
              <a:gd name="connsiteY8" fmla="*/ 472611 h 965771"/>
              <a:gd name="connsiteX9" fmla="*/ 1530850 w 1559353"/>
              <a:gd name="connsiteY9" fmla="*/ 493160 h 965771"/>
              <a:gd name="connsiteX10" fmla="*/ 1530850 w 1559353"/>
              <a:gd name="connsiteY10" fmla="*/ 647272 h 965771"/>
              <a:gd name="connsiteX11" fmla="*/ 1397286 w 1559353"/>
              <a:gd name="connsiteY11" fmla="*/ 698643 h 965771"/>
              <a:gd name="connsiteX12" fmla="*/ 1078787 w 1559353"/>
              <a:gd name="connsiteY12" fmla="*/ 770562 h 965771"/>
              <a:gd name="connsiteX13" fmla="*/ 606176 w 1559353"/>
              <a:gd name="connsiteY13" fmla="*/ 924674 h 965771"/>
              <a:gd name="connsiteX14" fmla="*/ 441789 w 1559353"/>
              <a:gd name="connsiteY14" fmla="*/ 965771 h 965771"/>
              <a:gd name="connsiteX15" fmla="*/ 297951 w 1559353"/>
              <a:gd name="connsiteY15" fmla="*/ 945223 h 965771"/>
              <a:gd name="connsiteX16" fmla="*/ 236306 w 1559353"/>
              <a:gd name="connsiteY16" fmla="*/ 934949 h 965771"/>
              <a:gd name="connsiteX17" fmla="*/ 205483 w 1559353"/>
              <a:gd name="connsiteY17" fmla="*/ 914400 h 965771"/>
              <a:gd name="connsiteX18" fmla="*/ 184935 w 1559353"/>
              <a:gd name="connsiteY18" fmla="*/ 852755 h 965771"/>
              <a:gd name="connsiteX19" fmla="*/ 133564 w 1559353"/>
              <a:gd name="connsiteY19" fmla="*/ 647272 h 965771"/>
              <a:gd name="connsiteX20" fmla="*/ 61645 w 1559353"/>
              <a:gd name="connsiteY20" fmla="*/ 616450 h 965771"/>
              <a:gd name="connsiteX21" fmla="*/ 0 w 1559353"/>
              <a:gd name="connsiteY21" fmla="*/ 575353 h 965771"/>
              <a:gd name="connsiteX22" fmla="*/ 10274 w 1559353"/>
              <a:gd name="connsiteY22" fmla="*/ 513708 h 965771"/>
              <a:gd name="connsiteX23" fmla="*/ 71919 w 1559353"/>
              <a:gd name="connsiteY23" fmla="*/ 503434 h 965771"/>
              <a:gd name="connsiteX24" fmla="*/ 184935 w 1559353"/>
              <a:gd name="connsiteY24" fmla="*/ 503434 h 965771"/>
              <a:gd name="connsiteX25" fmla="*/ 308225 w 1559353"/>
              <a:gd name="connsiteY25" fmla="*/ 0 h 96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559353" h="965771">
                <a:moveTo>
                  <a:pt x="308225" y="0"/>
                </a:moveTo>
                <a:lnTo>
                  <a:pt x="308225" y="0"/>
                </a:lnTo>
                <a:cubicBezTo>
                  <a:pt x="448638" y="61645"/>
                  <a:pt x="590230" y="120673"/>
                  <a:pt x="729465" y="184935"/>
                </a:cubicBezTo>
                <a:cubicBezTo>
                  <a:pt x="944003" y="283953"/>
                  <a:pt x="751123" y="204094"/>
                  <a:pt x="924674" y="308225"/>
                </a:cubicBezTo>
                <a:cubicBezTo>
                  <a:pt x="964074" y="331865"/>
                  <a:pt x="1007262" y="348550"/>
                  <a:pt x="1047964" y="369870"/>
                </a:cubicBezTo>
                <a:cubicBezTo>
                  <a:pt x="1079198" y="386231"/>
                  <a:pt x="1108023" y="407352"/>
                  <a:pt x="1140432" y="421241"/>
                </a:cubicBezTo>
                <a:cubicBezTo>
                  <a:pt x="1156483" y="428120"/>
                  <a:pt x="1175112" y="426380"/>
                  <a:pt x="1191803" y="431515"/>
                </a:cubicBezTo>
                <a:cubicBezTo>
                  <a:pt x="1219770" y="440120"/>
                  <a:pt x="1245432" y="455990"/>
                  <a:pt x="1273996" y="462337"/>
                </a:cubicBezTo>
                <a:cubicBezTo>
                  <a:pt x="1307594" y="469803"/>
                  <a:pt x="1342564" y="468510"/>
                  <a:pt x="1376737" y="472611"/>
                </a:cubicBezTo>
                <a:cubicBezTo>
                  <a:pt x="1428193" y="478786"/>
                  <a:pt x="1479479" y="486310"/>
                  <a:pt x="1530850" y="493160"/>
                </a:cubicBezTo>
                <a:cubicBezTo>
                  <a:pt x="1559207" y="549873"/>
                  <a:pt x="1577426" y="565764"/>
                  <a:pt x="1530850" y="647272"/>
                </a:cubicBezTo>
                <a:cubicBezTo>
                  <a:pt x="1519048" y="667925"/>
                  <a:pt x="1413002" y="694921"/>
                  <a:pt x="1397286" y="698643"/>
                </a:cubicBezTo>
                <a:cubicBezTo>
                  <a:pt x="1291377" y="723727"/>
                  <a:pt x="1183439" y="740662"/>
                  <a:pt x="1078787" y="770562"/>
                </a:cubicBezTo>
                <a:cubicBezTo>
                  <a:pt x="919461" y="816084"/>
                  <a:pt x="764605" y="876123"/>
                  <a:pt x="606176" y="924674"/>
                </a:cubicBezTo>
                <a:cubicBezTo>
                  <a:pt x="552173" y="941223"/>
                  <a:pt x="496585" y="952072"/>
                  <a:pt x="441789" y="965771"/>
                </a:cubicBezTo>
                <a:lnTo>
                  <a:pt x="297951" y="945223"/>
                </a:lnTo>
                <a:cubicBezTo>
                  <a:pt x="277350" y="942133"/>
                  <a:pt x="256069" y="941537"/>
                  <a:pt x="236306" y="934949"/>
                </a:cubicBezTo>
                <a:cubicBezTo>
                  <a:pt x="224591" y="931044"/>
                  <a:pt x="215757" y="921250"/>
                  <a:pt x="205483" y="914400"/>
                </a:cubicBezTo>
                <a:cubicBezTo>
                  <a:pt x="198634" y="893852"/>
                  <a:pt x="188148" y="874175"/>
                  <a:pt x="184935" y="852755"/>
                </a:cubicBezTo>
                <a:cubicBezTo>
                  <a:pt x="173188" y="774441"/>
                  <a:pt x="201177" y="702592"/>
                  <a:pt x="133564" y="647272"/>
                </a:cubicBezTo>
                <a:cubicBezTo>
                  <a:pt x="113378" y="630756"/>
                  <a:pt x="84609" y="628815"/>
                  <a:pt x="61645" y="616450"/>
                </a:cubicBezTo>
                <a:cubicBezTo>
                  <a:pt x="39901" y="604742"/>
                  <a:pt x="0" y="575353"/>
                  <a:pt x="0" y="575353"/>
                </a:cubicBezTo>
                <a:cubicBezTo>
                  <a:pt x="3425" y="554805"/>
                  <a:pt x="-4456" y="528438"/>
                  <a:pt x="10274" y="513708"/>
                </a:cubicBezTo>
                <a:cubicBezTo>
                  <a:pt x="25004" y="498978"/>
                  <a:pt x="51123" y="504657"/>
                  <a:pt x="71919" y="503434"/>
                </a:cubicBezTo>
                <a:cubicBezTo>
                  <a:pt x="109526" y="501222"/>
                  <a:pt x="147263" y="503434"/>
                  <a:pt x="184935" y="503434"/>
                </a:cubicBezTo>
                <a:lnTo>
                  <a:pt x="30822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88938-9F92-3DD1-7E26-D434EE7D4BEF}"/>
              </a:ext>
            </a:extLst>
          </p:cNvPr>
          <p:cNvSpPr txBox="1"/>
          <p:nvPr/>
        </p:nvSpPr>
        <p:spPr>
          <a:xfrm>
            <a:off x="2887038" y="3429000"/>
            <a:ext cx="5681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Skip dust, but correct mismatched L-R pairs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17533-2CE0-2930-00F4-CA7E0D0B88E9}"/>
              </a:ext>
            </a:extLst>
          </p:cNvPr>
          <p:cNvSpPr txBox="1"/>
          <p:nvPr/>
        </p:nvSpPr>
        <p:spPr>
          <a:xfrm>
            <a:off x="838200" y="4243227"/>
            <a:ext cx="106543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Accumulate N of occurrence of the case “nonconsecutive indexes”</a:t>
            </a:r>
          </a:p>
          <a:p>
            <a:r>
              <a:rPr lang="en-US" sz="2400" dirty="0"/>
              <a:t>Accumulator reaches a threshold, start correction and disable the constrainer</a:t>
            </a:r>
          </a:p>
          <a:p>
            <a:r>
              <a:rPr lang="en-US" sz="2400" dirty="0"/>
              <a:t>The threshold is determined by dust size. </a:t>
            </a:r>
          </a:p>
          <a:p>
            <a:r>
              <a:rPr lang="en-US" sz="2400" dirty="0"/>
              <a:t>Threshold 50 for dust size up to 200um.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53E920-07BB-1FD8-27F2-E39042EE2407}"/>
              </a:ext>
            </a:extLst>
          </p:cNvPr>
          <p:cNvSpPr txBox="1"/>
          <p:nvPr/>
        </p:nvSpPr>
        <p:spPr>
          <a:xfrm>
            <a:off x="697739" y="1617537"/>
            <a:ext cx="12954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LTR        RTL</a:t>
            </a:r>
          </a:p>
          <a:p>
            <a:r>
              <a:rPr lang="en-US" dirty="0"/>
              <a:t>0            3</a:t>
            </a:r>
          </a:p>
          <a:p>
            <a:r>
              <a:rPr lang="en-US" dirty="0"/>
              <a:t>1            2</a:t>
            </a:r>
          </a:p>
          <a:p>
            <a:r>
              <a:rPr lang="en-US" dirty="0"/>
              <a:t>2            1</a:t>
            </a:r>
          </a:p>
          <a:p>
            <a:r>
              <a:rPr lang="en-US" dirty="0"/>
              <a:t>3            0</a:t>
            </a:r>
          </a:p>
        </p:txBody>
      </p:sp>
    </p:spTree>
    <p:extLst>
      <p:ext uri="{BB962C8B-B14F-4D97-AF65-F5344CB8AC3E}">
        <p14:creationId xmlns:p14="http://schemas.microsoft.com/office/powerpoint/2010/main" val="3229716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077F2-3A43-C822-6C3D-CD89DB9E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Implementation: Focus 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57E4DF-C9F4-1AC5-80AD-195B69EB8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730625"/>
            <a:ext cx="10591800" cy="2581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4FEBA6-A820-999E-C05B-3412E3778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36" y="1371269"/>
            <a:ext cx="4041998" cy="2359356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B0C95F-CE7F-B563-F55E-1D6919262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10567" y="1404953"/>
            <a:ext cx="3200534" cy="24040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9EF383-0281-D99A-EB32-CF525E986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2739" y="1404953"/>
            <a:ext cx="3205361" cy="240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40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077F2-3A43-C822-6C3D-CD89DB9E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Implementation: Focus Tracking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CEBFE1-5296-DA64-E7DE-6384C145F6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𝑐𝑙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𝐊</m:t>
                        </m:r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𝐆</m:t>
                        </m:r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𝑹𝒙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num>
                      <m:den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1+400∗(</m:t>
                        </m:r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𝐊</m:t>
                        </m:r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𝐆</m:t>
                        </m:r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𝐆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430</m:t>
                        </m:r>
                      </m:den>
                    </m:f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430</m:t>
                                </m:r>
                              </m:num>
                              <m:den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12000</m:t>
                                </m:r>
                              </m:den>
                            </m:f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12000</m:t>
                                </m:r>
                              </m:den>
                            </m:f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𝐊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den>
                    </m:f>
                    <m:r>
                      <a:rPr lang="en-US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endParaRPr lang="en-US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b="1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A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measured</a:t>
                </a:r>
              </a:p>
              <a:p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Rx: variable 1</a:t>
                </a:r>
              </a:p>
              <a:p>
                <a:r>
                  <a:rPr lang="en-US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T: variable 2</a:t>
                </a:r>
                <a:endParaRPr lang="en-US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CEBFE1-5296-DA64-E7DE-6384C145F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708FC3F-FEA3-5B9B-B922-9B28336AF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389" y="1699249"/>
            <a:ext cx="4866400" cy="51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85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EEC6-597A-6EAE-910C-96F3E1FA6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Implementation: Groove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23DB2-B97F-501F-C4FD-F849A376C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34640-495B-0195-42D4-CE4C0FF14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25" y="1489967"/>
            <a:ext cx="99339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47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D8D3D-BBEB-A4C6-610F-D5D7361C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GB" altLang="en-US" dirty="0">
                <a:solidFill>
                  <a:schemeClr val="bg1"/>
                </a:solidFill>
              </a:rPr>
              <a:t>Background</a:t>
            </a:r>
            <a:br>
              <a:rPr lang="en-GB" alt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 descr="Chart, histogram&#10;&#10;Description automatically generated">
            <a:extLst>
              <a:ext uri="{FF2B5EF4-FFF2-40B4-BE49-F238E27FC236}">
                <a16:creationId xmlns:a16="http://schemas.microsoft.com/office/drawing/2014/main" id="{99B44E9F-7C78-B2A8-4176-46AD575047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3" r="3" b="3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26F269-3E48-8195-1452-228013D2A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467681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US" sz="2200" dirty="0"/>
              <a:t>Vinyl disc dominates the music market from the 1960s to the 1980s</a:t>
            </a:r>
          </a:p>
          <a:p>
            <a:r>
              <a:rPr lang="en-US" sz="2200" dirty="0"/>
              <a:t>The demand for vinyl discs increases after the 2000s. </a:t>
            </a:r>
          </a:p>
        </p:txBody>
      </p:sp>
    </p:spTree>
    <p:extLst>
      <p:ext uri="{BB962C8B-B14F-4D97-AF65-F5344CB8AC3E}">
        <p14:creationId xmlns:p14="http://schemas.microsoft.com/office/powerpoint/2010/main" val="1504362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55F4F-0C52-340C-5654-8509F805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Implementation: Groove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E9832-D4E0-ECAE-7693-0333FC5C1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27" y="4317206"/>
            <a:ext cx="303515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More Ki for spring to reduce steady-state error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192A4-8AFA-FB55-05E1-1189E2175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727" y="2265572"/>
            <a:ext cx="1828959" cy="1956986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465E7EB-D185-9327-DE79-6C760A701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440" y="2060558"/>
            <a:ext cx="5291833" cy="261432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FB4E97-E85B-0724-90D0-06FB014059A6}"/>
              </a:ext>
            </a:extLst>
          </p:cNvPr>
          <p:cNvSpPr txBox="1">
            <a:spLocks/>
          </p:cNvSpPr>
          <p:nvPr/>
        </p:nvSpPr>
        <p:spPr>
          <a:xfrm>
            <a:off x="6446605" y="4633195"/>
            <a:ext cx="30351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More </a:t>
            </a:r>
            <a:r>
              <a:rPr lang="en-US" sz="2400" dirty="0" err="1"/>
              <a:t>Kp</a:t>
            </a:r>
            <a:r>
              <a:rPr lang="en-US" sz="2400" dirty="0"/>
              <a:t> for the linear stage to improve tracking speed</a:t>
            </a:r>
          </a:p>
        </p:txBody>
      </p:sp>
    </p:spTree>
    <p:extLst>
      <p:ext uri="{BB962C8B-B14F-4D97-AF65-F5344CB8AC3E}">
        <p14:creationId xmlns:p14="http://schemas.microsoft.com/office/powerpoint/2010/main" val="2043291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BA026-E09A-D6D0-3F56-2A2927124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Implementation: Audio Enhancer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D7A6F-B27B-962A-283E-81023ACB9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Resolve the following issues</a:t>
            </a:r>
            <a:endParaRPr lang="en-US" sz="32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13.7kHz and white noise present in the audio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Random glitches present in the audio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audio is too bass-heavy.</a:t>
            </a: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570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59B89-32DD-ACA2-582A-1395C89E9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Enhancer: 13.7kHz mirror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BF0F1-BC73-A11B-E761-67A84FDC0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11B06-1A2B-5533-6718-5318D0894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420992"/>
            <a:ext cx="10515600" cy="4993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F16BD7-4383-79BB-EAA7-0F99056B6693}"/>
              </a:ext>
            </a:extLst>
          </p:cNvPr>
          <p:cNvSpPr txBox="1"/>
          <p:nvPr/>
        </p:nvSpPr>
        <p:spPr>
          <a:xfrm>
            <a:off x="1366463" y="2763611"/>
            <a:ext cx="23836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[0, 1, 1]</a:t>
            </a:r>
          </a:p>
          <a:p>
            <a:r>
              <a:rPr lang="en-US" dirty="0"/>
              <a:t>[-1, 0, 1]</a:t>
            </a:r>
          </a:p>
          <a:p>
            <a:r>
              <a:rPr lang="en-US" dirty="0"/>
              <a:t>[-1, 1, 2]</a:t>
            </a:r>
          </a:p>
          <a:p>
            <a:r>
              <a:rPr lang="en-US" dirty="0"/>
              <a:t>[1, 2, 1]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990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59B89-32DD-ACA2-582A-1395C89E9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Enhancer: Glitch and white noise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10193-DFB9-A2ED-4D1F-9DBFE2F96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747" y="1258094"/>
            <a:ext cx="8429625" cy="5486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BF0F1-BC73-A11B-E761-67A84FDC0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Adaptive frequency lock loop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303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59B89-32DD-ACA2-582A-1395C89E9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Enhancer: Glitch and white noise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BF0F1-BC73-A11B-E761-67A84FDC0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extrapolator with max extrapolation length = 7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F8509B-7DAD-1060-BB10-F65AFA4CD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93" y="2630185"/>
            <a:ext cx="8308149" cy="33542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B93C713-DDC2-ACA3-A595-CE97BF3E045C}"/>
                  </a:ext>
                </a:extLst>
              </p14:cNvPr>
              <p14:cNvContentPartPr/>
              <p14:nvPr/>
            </p14:nvContentPartPr>
            <p14:xfrm>
              <a:off x="11147089" y="340000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B93C713-DDC2-ACA3-A595-CE97BF3E04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84089" y="33373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53BD591-6C9A-615B-F4A8-16563CDB9EF6}"/>
                  </a:ext>
                </a:extLst>
              </p14:cNvPr>
              <p14:cNvContentPartPr/>
              <p14:nvPr/>
            </p14:nvContentPartPr>
            <p14:xfrm>
              <a:off x="8927689" y="450988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53BD591-6C9A-615B-F4A8-16563CDB9E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65049" y="444688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C4DB047-F855-5143-572B-5E93AF493E4C}"/>
                  </a:ext>
                </a:extLst>
              </p14:cNvPr>
              <p14:cNvContentPartPr/>
              <p14:nvPr/>
            </p14:nvContentPartPr>
            <p14:xfrm>
              <a:off x="9236374" y="435580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C4DB047-F855-5143-572B-5E93AF493E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73374" y="42931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6D97469-F1F5-7695-A2FD-6A388030649E}"/>
                  </a:ext>
                </a:extLst>
              </p14:cNvPr>
              <p14:cNvContentPartPr/>
              <p14:nvPr/>
            </p14:nvContentPartPr>
            <p14:xfrm>
              <a:off x="9595682" y="418123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6D97469-F1F5-7695-A2FD-6A38803064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33042" y="411859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33324C7-B38E-E7B9-3A4A-2B11BE393585}"/>
                  </a:ext>
                </a:extLst>
              </p14:cNvPr>
              <p14:cNvContentPartPr/>
              <p14:nvPr/>
            </p14:nvContentPartPr>
            <p14:xfrm>
              <a:off x="9955350" y="4006464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33324C7-B38E-E7B9-3A4A-2B11BE3935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92350" y="394346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DFC9D78-DF78-77C5-440E-9B4147A05037}"/>
                  </a:ext>
                </a:extLst>
              </p14:cNvPr>
              <p14:cNvContentPartPr/>
              <p14:nvPr/>
            </p14:nvContentPartPr>
            <p14:xfrm>
              <a:off x="10345894" y="379096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DFC9D78-DF78-77C5-440E-9B4147A050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82894" y="37283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8B1FDC0-DB2E-386E-BD68-6803AD4A2058}"/>
                  </a:ext>
                </a:extLst>
              </p14:cNvPr>
              <p14:cNvContentPartPr/>
              <p14:nvPr/>
            </p14:nvContentPartPr>
            <p14:xfrm>
              <a:off x="10757124" y="3574796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8B1FDC0-DB2E-386E-BD68-6803AD4A205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94124" y="3511796"/>
                <a:ext cx="126000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AA1A33-0251-5FD2-CD40-9DE72F16B051}"/>
              </a:ext>
            </a:extLst>
          </p:cNvPr>
          <p:cNvCxnSpPr/>
          <p:nvPr/>
        </p:nvCxnSpPr>
        <p:spPr>
          <a:xfrm flipV="1">
            <a:off x="8712486" y="3226086"/>
            <a:ext cx="2743200" cy="13972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982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59B89-32DD-ACA2-582A-1395C89E9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Enhancer: Frequency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BF0F1-BC73-A11B-E761-67A84FDC0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Correct the frequency response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B7085-4EC1-C775-9984-C312F55D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870" y="2223137"/>
            <a:ext cx="10026980" cy="4761531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93954FC-9A03-37C1-7FCA-CD70A1168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065210"/>
              </p:ext>
            </p:extLst>
          </p:nvPr>
        </p:nvGraphicFramePr>
        <p:xfrm>
          <a:off x="8925959" y="3161529"/>
          <a:ext cx="294069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347">
                  <a:extLst>
                    <a:ext uri="{9D8B030D-6E8A-4147-A177-3AD203B41FA5}">
                      <a16:colId xmlns:a16="http://schemas.microsoft.com/office/drawing/2014/main" val="28951945"/>
                    </a:ext>
                  </a:extLst>
                </a:gridCol>
                <a:gridCol w="1470347">
                  <a:extLst>
                    <a:ext uri="{9D8B030D-6E8A-4147-A177-3AD203B41FA5}">
                      <a16:colId xmlns:a16="http://schemas.microsoft.com/office/drawing/2014/main" val="851014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00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644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494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+10dB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588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+9dB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25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+12dB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081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405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BB093-E50D-FFCE-5DF7-ACC318AA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Implementation: Timing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D3B012-0830-11C9-D3D3-E154E2A423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3511440"/>
              </p:ext>
            </p:extLst>
          </p:nvPr>
        </p:nvGraphicFramePr>
        <p:xfrm>
          <a:off x="745733" y="1448656"/>
          <a:ext cx="10196243" cy="26918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26765">
                  <a:extLst>
                    <a:ext uri="{9D8B030D-6E8A-4147-A177-3AD203B41FA5}">
                      <a16:colId xmlns:a16="http://schemas.microsoft.com/office/drawing/2014/main" val="3659467131"/>
                    </a:ext>
                  </a:extLst>
                </a:gridCol>
                <a:gridCol w="1486245">
                  <a:extLst>
                    <a:ext uri="{9D8B030D-6E8A-4147-A177-3AD203B41FA5}">
                      <a16:colId xmlns:a16="http://schemas.microsoft.com/office/drawing/2014/main" val="3319677265"/>
                    </a:ext>
                  </a:extLst>
                </a:gridCol>
                <a:gridCol w="1486245">
                  <a:extLst>
                    <a:ext uri="{9D8B030D-6E8A-4147-A177-3AD203B41FA5}">
                      <a16:colId xmlns:a16="http://schemas.microsoft.com/office/drawing/2014/main" val="3166128908"/>
                    </a:ext>
                  </a:extLst>
                </a:gridCol>
                <a:gridCol w="1496988">
                  <a:extLst>
                    <a:ext uri="{9D8B030D-6E8A-4147-A177-3AD203B41FA5}">
                      <a16:colId xmlns:a16="http://schemas.microsoft.com/office/drawing/2014/main" val="3530684279"/>
                    </a:ext>
                  </a:extLst>
                </a:gridCol>
              </a:tblGrid>
              <a:tr h="3820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Functions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CPU Cycles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Latency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Priority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3918954"/>
                  </a:ext>
                </a:extLst>
              </a:tr>
              <a:tr h="3820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Capturing the rise of any SYNC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5234261"/>
                  </a:ext>
                </a:extLst>
              </a:tr>
              <a:tr h="78172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Capturing the fall of any SYNC and initialize Timer1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212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5913001"/>
                  </a:ext>
                </a:extLst>
              </a:tr>
              <a:tr h="3820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Capturing the rise or fall of SIG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4037606"/>
                  </a:ext>
                </a:extLst>
              </a:tr>
              <a:tr h="3820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Process audio (10 edges) and groove control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1621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128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7046999"/>
                  </a:ext>
                </a:extLst>
              </a:tr>
              <a:tr h="3820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Display (idle)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Remaining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None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Lowest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979317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B50A812-F7D1-31B4-6C2B-69177F17A9FD}"/>
              </a:ext>
            </a:extLst>
          </p:cNvPr>
          <p:cNvSpPr txBox="1"/>
          <p:nvPr/>
        </p:nvSpPr>
        <p:spPr>
          <a:xfrm>
            <a:off x="838200" y="4458984"/>
            <a:ext cx="10515600" cy="199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total CPU cycles within one LTR or RTL is 21898 cycles. Time to process non idle tasks under worse case is 212 + 11 + 4 + 11 + (36 + 11) * 10 + 1621 + 13 = 2342 cycles. </a:t>
            </a:r>
          </a:p>
          <a:p>
            <a:pPr marL="5715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worse case CPU utilization rate is 2197/21898 = 10.7%.</a:t>
            </a:r>
          </a:p>
          <a:p>
            <a:pPr marL="5715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This means the software can run at higher mirror frequencies. </a:t>
            </a:r>
            <a:endParaRPr lang="en-US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97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DF462-C08D-D55A-C324-463B90B2B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Introducing OVDP</a:t>
            </a:r>
            <a:br>
              <a:rPr lang="en-US" alt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3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762BB8-ACD8-6BA1-1B9D-47257927C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920" y="2427541"/>
            <a:ext cx="1018506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66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E22F-FEFE-52FE-6DC6-E4CE90432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056" y="-311766"/>
            <a:ext cx="10515600" cy="1325563"/>
          </a:xfrm>
        </p:spPr>
        <p:txBody>
          <a:bodyPr/>
          <a:lstStyle/>
          <a:p>
            <a:r>
              <a:rPr lang="en-US" dirty="0"/>
              <a:t>Play vinyl discs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155BF65-9E9A-7BF7-E198-D37F4A873D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8250551"/>
              </p:ext>
            </p:extLst>
          </p:nvPr>
        </p:nvGraphicFramePr>
        <p:xfrm>
          <a:off x="0" y="565491"/>
          <a:ext cx="12191999" cy="62925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3723">
                  <a:extLst>
                    <a:ext uri="{9D8B030D-6E8A-4147-A177-3AD203B41FA5}">
                      <a16:colId xmlns:a16="http://schemas.microsoft.com/office/drawing/2014/main" val="343254307"/>
                    </a:ext>
                  </a:extLst>
                </a:gridCol>
                <a:gridCol w="1430442">
                  <a:extLst>
                    <a:ext uri="{9D8B030D-6E8A-4147-A177-3AD203B41FA5}">
                      <a16:colId xmlns:a16="http://schemas.microsoft.com/office/drawing/2014/main" val="3701709940"/>
                    </a:ext>
                  </a:extLst>
                </a:gridCol>
                <a:gridCol w="1143570">
                  <a:extLst>
                    <a:ext uri="{9D8B030D-6E8A-4147-A177-3AD203B41FA5}">
                      <a16:colId xmlns:a16="http://schemas.microsoft.com/office/drawing/2014/main" val="3772326716"/>
                    </a:ext>
                  </a:extLst>
                </a:gridCol>
                <a:gridCol w="1127924">
                  <a:extLst>
                    <a:ext uri="{9D8B030D-6E8A-4147-A177-3AD203B41FA5}">
                      <a16:colId xmlns:a16="http://schemas.microsoft.com/office/drawing/2014/main" val="271233488"/>
                    </a:ext>
                  </a:extLst>
                </a:gridCol>
                <a:gridCol w="1223112">
                  <a:extLst>
                    <a:ext uri="{9D8B030D-6E8A-4147-A177-3AD203B41FA5}">
                      <a16:colId xmlns:a16="http://schemas.microsoft.com/office/drawing/2014/main" val="185126291"/>
                    </a:ext>
                  </a:extLst>
                </a:gridCol>
                <a:gridCol w="1161825">
                  <a:extLst>
                    <a:ext uri="{9D8B030D-6E8A-4147-A177-3AD203B41FA5}">
                      <a16:colId xmlns:a16="http://schemas.microsoft.com/office/drawing/2014/main" val="1773870723"/>
                    </a:ext>
                  </a:extLst>
                </a:gridCol>
                <a:gridCol w="4021403">
                  <a:extLst>
                    <a:ext uri="{9D8B030D-6E8A-4147-A177-3AD203B41FA5}">
                      <a16:colId xmlns:a16="http://schemas.microsoft.com/office/drawing/2014/main" val="152903707"/>
                    </a:ext>
                  </a:extLst>
                </a:gridCol>
              </a:tblGrid>
              <a:tr h="5653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Title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Number of tracks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Color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Speed (RPM)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Brand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Weight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Testing results and description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extLst>
                  <a:ext uri="{0D108BD9-81ED-4DB2-BD59-A6C34878D82A}">
                    <a16:rowId xmlns:a16="http://schemas.microsoft.com/office/drawing/2014/main" val="4013163941"/>
                  </a:ext>
                </a:extLst>
              </a:tr>
              <a:tr h="63760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Freestyle </a:t>
                      </a:r>
                      <a:endParaRPr lang="en-US" sz="160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(EPO)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Black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MIDI.inc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140g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All pass. Except for the quiet end at track 4 </a:t>
                      </a:r>
                      <a:endParaRPr lang="en-US" sz="160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Issue: invisible edge due to low reflection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extLst>
                  <a:ext uri="{0D108BD9-81ED-4DB2-BD59-A6C34878D82A}">
                    <a16:rowId xmlns:a16="http://schemas.microsoft.com/office/drawing/2014/main" val="1189266176"/>
                  </a:ext>
                </a:extLst>
              </a:tr>
              <a:tr h="4946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Variety (2021)</a:t>
                      </a:r>
                      <a:endParaRPr lang="en-US" sz="160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Mariya Takeuchi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Black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Warner music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220g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All pass, but focus control reaches the limit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extLst>
                  <a:ext uri="{0D108BD9-81ED-4DB2-BD59-A6C34878D82A}">
                    <a16:rowId xmlns:a16="http://schemas.microsoft.com/office/drawing/2014/main" val="3552498457"/>
                  </a:ext>
                </a:extLst>
              </a:tr>
              <a:tr h="4946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Woman in red OST</a:t>
                      </a:r>
                      <a:endParaRPr lang="en-US" sz="160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Stevie Wonder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Black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Motown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140g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All pass. Disc has a big center hole and has very fast groove width variation.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extLst>
                  <a:ext uri="{0D108BD9-81ED-4DB2-BD59-A6C34878D82A}">
                    <a16:rowId xmlns:a16="http://schemas.microsoft.com/office/drawing/2014/main" val="181702260"/>
                  </a:ext>
                </a:extLst>
              </a:tr>
              <a:tr h="4946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Friday Magic</a:t>
                      </a:r>
                      <a:endParaRPr lang="en-US" sz="160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Meiko Nakahara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Black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TOSHIBA</a:t>
                      </a:r>
                      <a:endParaRPr lang="en-US" sz="160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EMI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140g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All pass.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extLst>
                  <a:ext uri="{0D108BD9-81ED-4DB2-BD59-A6C34878D82A}">
                    <a16:rowId xmlns:a16="http://schemas.microsoft.com/office/drawing/2014/main" val="768728168"/>
                  </a:ext>
                </a:extLst>
              </a:tr>
              <a:tr h="4946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Vitamin E.P.O</a:t>
                      </a:r>
                      <a:endParaRPr lang="en-US" sz="160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(EPO)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black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AVG.inc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140g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All pass.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extLst>
                  <a:ext uri="{0D108BD9-81ED-4DB2-BD59-A6C34878D82A}">
                    <a16:rowId xmlns:a16="http://schemas.microsoft.com/office/drawing/2014/main" val="3890191873"/>
                  </a:ext>
                </a:extLst>
              </a:tr>
              <a:tr h="4946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Best Selection 10+1</a:t>
                      </a:r>
                      <a:endParaRPr lang="en-US" sz="160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Meiko Nakahara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black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TOSHIBA</a:t>
                      </a:r>
                      <a:endParaRPr lang="en-US" sz="160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EMI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140g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All pass.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extLst>
                  <a:ext uri="{0D108BD9-81ED-4DB2-BD59-A6C34878D82A}">
                    <a16:rowId xmlns:a16="http://schemas.microsoft.com/office/drawing/2014/main" val="4208588051"/>
                  </a:ext>
                </a:extLst>
              </a:tr>
              <a:tr h="4946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Unknown</a:t>
                      </a:r>
                      <a:endParaRPr lang="en-US" sz="160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(Fat boy slim)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 (Maxi groove)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black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unknown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140g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All pass with clipping. Audio signal runs out of scan range due to high amplitude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extLst>
                  <a:ext uri="{0D108BD9-81ED-4DB2-BD59-A6C34878D82A}">
                    <a16:rowId xmlns:a16="http://schemas.microsoft.com/office/drawing/2014/main" val="1466568793"/>
                  </a:ext>
                </a:extLst>
              </a:tr>
              <a:tr h="4946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One last kiss</a:t>
                      </a:r>
                      <a:endParaRPr lang="en-US" sz="160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(Utada Hikaru)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 (Maxi groove)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Clear blue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Sony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180g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All pass. Need to adjust the threshold of the SIG comparator.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extLst>
                  <a:ext uri="{0D108BD9-81ED-4DB2-BD59-A6C34878D82A}">
                    <a16:rowId xmlns:a16="http://schemas.microsoft.com/office/drawing/2014/main" val="2855163682"/>
                  </a:ext>
                </a:extLst>
              </a:tr>
              <a:tr h="63760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Best Album (B)</a:t>
                      </a:r>
                      <a:endParaRPr lang="en-US" sz="160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(Hatsumi Shibata)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 (Slim groove)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Black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Columbia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140g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Poor SNR. Failed at end of some tracks.</a:t>
                      </a:r>
                      <a:endParaRPr lang="en-US" sz="160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Issue: invisible edge due to low reflection.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extLst>
                  <a:ext uri="{0D108BD9-81ED-4DB2-BD59-A6C34878D82A}">
                    <a16:rowId xmlns:a16="http://schemas.microsoft.com/office/drawing/2014/main" val="1765381749"/>
                  </a:ext>
                </a:extLst>
              </a:tr>
              <a:tr h="4946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Debussy Nocturnes </a:t>
                      </a:r>
                      <a:endParaRPr lang="en-US" sz="160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/Iberia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Black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Decca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180g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All pass, but poor SNR when music is quiet.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extLst>
                  <a:ext uri="{0D108BD9-81ED-4DB2-BD59-A6C34878D82A}">
                    <a16:rowId xmlns:a16="http://schemas.microsoft.com/office/drawing/2014/main" val="2054077150"/>
                  </a:ext>
                </a:extLst>
              </a:tr>
              <a:tr h="4946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Abbey Road</a:t>
                      </a:r>
                      <a:endParaRPr lang="en-US" sz="160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(Beatles)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Black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EMI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220g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Only bass is audible.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26" marR="56026" marT="0" marB="0"/>
                </a:tc>
                <a:extLst>
                  <a:ext uri="{0D108BD9-81ED-4DB2-BD59-A6C34878D82A}">
                    <a16:rowId xmlns:a16="http://schemas.microsoft.com/office/drawing/2014/main" val="1208818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498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D447D-DF0E-DCA8-7C7F-C55DAF52B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200" y="1221391"/>
            <a:ext cx="10515600" cy="1325563"/>
          </a:xfrm>
        </p:spPr>
        <p:txBody>
          <a:bodyPr/>
          <a:lstStyle/>
          <a:p>
            <a:r>
              <a:rPr lang="en-US" dirty="0"/>
              <a:t>Play cracked shellac disc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84E5DAF-A4EA-442E-35EE-1BCFCE837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3768345"/>
            <a:ext cx="10515600" cy="310137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0C8672-019D-922B-51FC-7B86ADA65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16009" cy="4362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EDF227-7C44-98C4-C847-C7418C70B286}"/>
              </a:ext>
            </a:extLst>
          </p:cNvPr>
          <p:cNvSpPr txBox="1"/>
          <p:nvPr/>
        </p:nvSpPr>
        <p:spPr>
          <a:xfrm>
            <a:off x="485872" y="2546954"/>
            <a:ext cx="129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Piece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58B17-8316-AD96-7C1D-E2B7CE10905F}"/>
              </a:ext>
            </a:extLst>
          </p:cNvPr>
          <p:cNvSpPr txBox="1"/>
          <p:nvPr/>
        </p:nvSpPr>
        <p:spPr>
          <a:xfrm>
            <a:off x="2638148" y="1334594"/>
            <a:ext cx="129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Piece 2</a:t>
            </a:r>
          </a:p>
        </p:txBody>
      </p:sp>
    </p:spTree>
    <p:extLst>
      <p:ext uri="{BB962C8B-B14F-4D97-AF65-F5344CB8AC3E}">
        <p14:creationId xmlns:p14="http://schemas.microsoft.com/office/powerpoint/2010/main" val="1279652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D8D3D-BBEB-A4C6-610F-D5D7361C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GB" altLang="en-US" dirty="0">
                <a:solidFill>
                  <a:schemeClr val="bg1"/>
                </a:solidFill>
              </a:rPr>
              <a:t>Background</a:t>
            </a:r>
            <a:br>
              <a:rPr lang="en-GB" alt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26F269-3E48-8195-1452-228013D2A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766" y="2853085"/>
            <a:ext cx="10933689" cy="4123945"/>
          </a:xfrm>
        </p:spPr>
        <p:txBody>
          <a:bodyPr anchor="ctr">
            <a:normAutofit lnSpcReduction="10000"/>
          </a:bodyPr>
          <a:lstStyle/>
          <a:p>
            <a:r>
              <a:rPr lang="en-US" sz="2200" b="1" dirty="0"/>
              <a:t>Shellac Discs: could contain valuable audio contents</a:t>
            </a:r>
          </a:p>
          <a:p>
            <a:r>
              <a:rPr lang="en-US" sz="2200" dirty="0"/>
              <a:t>The pressure of the needles of a gramophone to a shellac record is about 128g.</a:t>
            </a:r>
          </a:p>
          <a:p>
            <a:r>
              <a:rPr lang="en-US" sz="2200" dirty="0"/>
              <a:t>The needle of a gramophone needs to be changed after playing one side.</a:t>
            </a:r>
          </a:p>
          <a:p>
            <a:r>
              <a:rPr lang="en-US" sz="2200" dirty="0"/>
              <a:t>One Shellac Disc is designed to be played around 30 times.</a:t>
            </a:r>
          </a:p>
          <a:p>
            <a:r>
              <a:rPr lang="en-US" sz="2200" b="1" dirty="0"/>
              <a:t>Vinyl Discs: could be valuable collections</a:t>
            </a:r>
          </a:p>
          <a:p>
            <a:r>
              <a:rPr lang="en-US" sz="2200" dirty="0"/>
              <a:t>The temperature of a stylus tip while playing a vinyl disc can be up to 200</a:t>
            </a:r>
            <a:r>
              <a:rPr lang="zh-CN" altLang="en-US" sz="2200" dirty="0"/>
              <a:t>℃</a:t>
            </a:r>
            <a:r>
              <a:rPr lang="en-US" altLang="zh-CN" sz="2200" dirty="0"/>
              <a:t>.</a:t>
            </a:r>
          </a:p>
          <a:p>
            <a:r>
              <a:rPr lang="en-US" altLang="zh-CN" sz="2200" dirty="0"/>
              <a:t>One ‘Skating’ could result in permanent ‘Skating’ in the future</a:t>
            </a:r>
          </a:p>
          <a:p>
            <a:r>
              <a:rPr lang="en-US" altLang="zh-CN" sz="2200" dirty="0"/>
              <a:t>Not well-balanced tonearm could wear the record severely</a:t>
            </a:r>
          </a:p>
          <a:p>
            <a:r>
              <a:rPr lang="en-US" altLang="zh-CN" sz="2200" dirty="0"/>
              <a:t>Playing a vinyl disc about 100 times results in about a 2dB reduction in high frequency. </a:t>
            </a:r>
          </a:p>
          <a:p>
            <a:r>
              <a:rPr lang="en-US" altLang="zh-CN" sz="2200" dirty="0"/>
              <a:t>DJ scratching cause permanent damage to the vinyl discs.</a:t>
            </a:r>
          </a:p>
          <a:p>
            <a:endParaRPr lang="en-US" altLang="zh-CN" sz="2200" dirty="0"/>
          </a:p>
          <a:p>
            <a:endParaRPr lang="en-US" altLang="zh-CN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20413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CF254-3C96-1FD2-6BE4-ECE3E860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Summary and conclusions</a:t>
            </a:r>
            <a:br>
              <a:rPr lang="en-GB" alt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4AD26-9FDA-CA6F-4C79-0561CB960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32" y="1373562"/>
            <a:ext cx="10515600" cy="4883400"/>
          </a:xfrm>
        </p:spPr>
        <p:txBody>
          <a:bodyPr/>
          <a:lstStyle/>
          <a:p>
            <a:r>
              <a:rPr lang="en-US" sz="3200" b="1" dirty="0"/>
              <a:t>Achieved:</a:t>
            </a:r>
          </a:p>
          <a:p>
            <a:r>
              <a:rPr lang="en-US" sz="2400" dirty="0"/>
              <a:t>Continued stereo or mono playback of a whole side of a vinyl disc</a:t>
            </a:r>
          </a:p>
          <a:p>
            <a:r>
              <a:rPr lang="en-US" sz="2400" dirty="0"/>
              <a:t>Robust groove tracking up to 100 RPM (center deviation &lt; 1.5mm)</a:t>
            </a:r>
          </a:p>
          <a:p>
            <a:r>
              <a:rPr lang="en-US" sz="2400" dirty="0"/>
              <a:t>Functions and GUI</a:t>
            </a:r>
          </a:p>
          <a:p>
            <a:r>
              <a:rPr lang="en-US" sz="2400" dirty="0"/>
              <a:t>Audio quality improved by audio enhancer</a:t>
            </a:r>
          </a:p>
          <a:p>
            <a:r>
              <a:rPr lang="en-US" sz="2400" dirty="0"/>
              <a:t>PCB design for motherboard</a:t>
            </a:r>
          </a:p>
          <a:p>
            <a:r>
              <a:rPr lang="en-US" sz="3200" b="1" dirty="0"/>
              <a:t>Issue to resolve in future</a:t>
            </a:r>
          </a:p>
          <a:p>
            <a:r>
              <a:rPr lang="en-US" sz="2400" dirty="0"/>
              <a:t>Poor SNR (&lt; 52dB) for discs with track number &gt; 6</a:t>
            </a:r>
          </a:p>
          <a:p>
            <a:r>
              <a:rPr lang="en-US" sz="2400" dirty="0"/>
              <a:t>Focus and groove tracking issue at darker dense groove region</a:t>
            </a:r>
          </a:p>
          <a:p>
            <a:r>
              <a:rPr lang="en-US" sz="2400" dirty="0"/>
              <a:t>Poor high-frequency reproduction</a:t>
            </a:r>
          </a:p>
        </p:txBody>
      </p:sp>
    </p:spTree>
    <p:extLst>
      <p:ext uri="{BB962C8B-B14F-4D97-AF65-F5344CB8AC3E}">
        <p14:creationId xmlns:p14="http://schemas.microsoft.com/office/powerpoint/2010/main" val="726122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CE52-95ED-8AC7-FA2D-5EF164DDE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4902"/>
          </a:xfrm>
        </p:spPr>
        <p:txBody>
          <a:bodyPr>
            <a:normAutofit fontScale="90000"/>
          </a:bodyPr>
          <a:lstStyle/>
          <a:p>
            <a:r>
              <a:rPr lang="en-GB" altLang="en-US" dirty="0"/>
              <a:t>Questions and product demo</a:t>
            </a:r>
            <a:br>
              <a:rPr lang="en-GB" alt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9E33B-03F5-D5C2-4C39-11CEBB725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14" y="1150589"/>
            <a:ext cx="10515600" cy="544647"/>
          </a:xfrm>
        </p:spPr>
        <p:txBody>
          <a:bodyPr/>
          <a:lstStyle/>
          <a:p>
            <a:r>
              <a:rPr lang="en-US" dirty="0"/>
              <a:t>Choose one of the following vinyl discs to play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D4F47-0526-A7C4-B6A3-6FB3ECE6A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72" y="1648028"/>
            <a:ext cx="2470078" cy="24700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7E11BC-EC3A-4F7B-D449-7192E05CD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892" y="1592494"/>
            <a:ext cx="2659722" cy="26597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131C18-D6E8-E25D-1E84-CD72E4EE7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931612" y="1592494"/>
            <a:ext cx="2642077" cy="2668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4843CF-D95E-2089-C284-3A556841F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1334" y="1592494"/>
            <a:ext cx="2642078" cy="26597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05F966-CA60-BD2A-9FA6-3729FB2C0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968" y="4171413"/>
            <a:ext cx="2686587" cy="2686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04B341-07C3-8008-993D-18338694AB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9746" y="4171413"/>
            <a:ext cx="2625529" cy="26255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2D1D12-CEB4-CBC9-5036-BDBE4A2619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9910" y="4154864"/>
            <a:ext cx="2642078" cy="26420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AF420F6-60BE-CD57-F3A9-AE002BC847A7}"/>
              </a:ext>
            </a:extLst>
          </p:cNvPr>
          <p:cNvSpPr/>
          <p:nvPr/>
        </p:nvSpPr>
        <p:spPr>
          <a:xfrm>
            <a:off x="8610026" y="4242342"/>
            <a:ext cx="2661863" cy="254472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5947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F7BB1-B74F-679B-B03A-F20F33880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Project aims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E47C6-9270-F76F-530D-B9E7EA007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Basic: </a:t>
            </a:r>
          </a:p>
          <a:p>
            <a:r>
              <a:rPr lang="en-US" dirty="0">
                <a:solidFill>
                  <a:schemeClr val="bg1"/>
                </a:solidFill>
              </a:rPr>
              <a:t>Play 33.3 RPM vinyl record in stereo without contact with the record.</a:t>
            </a:r>
          </a:p>
          <a:p>
            <a:r>
              <a:rPr lang="en-US" b="1" dirty="0">
                <a:solidFill>
                  <a:schemeClr val="bg1"/>
                </a:solidFill>
              </a:rPr>
              <a:t>Advance: </a:t>
            </a:r>
          </a:p>
          <a:p>
            <a:r>
              <a:rPr lang="en-US" dirty="0">
                <a:solidFill>
                  <a:schemeClr val="bg1"/>
                </a:solidFill>
              </a:rPr>
              <a:t>Play faster RPM</a:t>
            </a:r>
          </a:p>
          <a:p>
            <a:r>
              <a:rPr lang="en-US" dirty="0">
                <a:solidFill>
                  <a:schemeClr val="bg1"/>
                </a:solidFill>
              </a:rPr>
              <a:t>Improve audio quality</a:t>
            </a:r>
          </a:p>
          <a:p>
            <a:r>
              <a:rPr lang="en-US" dirty="0">
                <a:solidFill>
                  <a:schemeClr val="bg1"/>
                </a:solidFill>
              </a:rPr>
              <a:t>Play warped and broken discs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7245AE8-A68F-0EB7-C028-AF55B4CFB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40" y="973521"/>
            <a:ext cx="4648968" cy="4648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A0AC52-E17A-57E3-408C-BC9BE6F43576}"/>
              </a:ext>
            </a:extLst>
          </p:cNvPr>
          <p:cNvSpPr txBox="1"/>
          <p:nvPr/>
        </p:nvSpPr>
        <p:spPr>
          <a:xfrm>
            <a:off x="2509353" y="2513175"/>
            <a:ext cx="23919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Project </a:t>
            </a:r>
          </a:p>
          <a:p>
            <a:endParaRPr lang="en-US" sz="3200" dirty="0"/>
          </a:p>
          <a:p>
            <a:r>
              <a:rPr lang="en-US" sz="3200" dirty="0"/>
              <a:t>  Aims</a:t>
            </a:r>
          </a:p>
        </p:txBody>
      </p:sp>
    </p:spTree>
    <p:extLst>
      <p:ext uri="{BB962C8B-B14F-4D97-AF65-F5344CB8AC3E}">
        <p14:creationId xmlns:p14="http://schemas.microsoft.com/office/powerpoint/2010/main" val="1462883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F7BB1-B74F-679B-B03A-F20F33880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51" y="1148593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Project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E47C6-9270-F76F-530D-B9E7EA007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38" y="2215178"/>
            <a:ext cx="5418762" cy="3007820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solidFill>
                  <a:schemeClr val="bg1">
                    <a:alpha val="80000"/>
                  </a:schemeClr>
                </a:solidFill>
              </a:rPr>
              <a:t>Libraries and Archeologists: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Recover audio from fragile and nonplayable discs</a:t>
            </a:r>
          </a:p>
          <a:p>
            <a:r>
              <a:rPr lang="en-US" sz="2400" b="1" dirty="0">
                <a:solidFill>
                  <a:schemeClr val="bg1">
                    <a:alpha val="80000"/>
                  </a:schemeClr>
                </a:solidFill>
              </a:rPr>
              <a:t>Vinyl collectors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Enjoy their valuable collections without damaging them</a:t>
            </a:r>
          </a:p>
          <a:p>
            <a:r>
              <a:rPr lang="en-US" sz="2400" b="1" dirty="0">
                <a:solidFill>
                  <a:schemeClr val="bg1">
                    <a:alpha val="80000"/>
                  </a:schemeClr>
                </a:solidFill>
              </a:rPr>
              <a:t>DJs: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Do scratching without scratching the discs.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245AE8-A68F-0EB7-C028-AF55B4CFB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5" r="-3" b="5850"/>
          <a:stretch/>
        </p:blipFill>
        <p:spPr>
          <a:xfrm>
            <a:off x="6096000" y="841375"/>
            <a:ext cx="5260975" cy="464502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4138312"/>
            <a:ext cx="5260975" cy="1410656"/>
            <a:chOff x="6096000" y="4138312"/>
            <a:chExt cx="5260975" cy="141065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8989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46D85-0DF4-0C0E-44F3-D81B36A9B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Principles of operation</a:t>
            </a:r>
            <a:br>
              <a:rPr lang="en-US" alt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5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C871E78A-EA19-9796-A7CD-2F60F854F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2496" y="257343"/>
            <a:ext cx="6884704" cy="605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49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1FAD5-CE13-B57B-BE85-CC26379E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Hardware implementation: READ HEAD</a:t>
            </a:r>
            <a:br>
              <a:rPr lang="en-GB" alt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CFBB9-35C0-6C1A-A056-5CF628475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320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94FA567-A5D7-A9EC-F5D7-38D4654219E1}"/>
              </a:ext>
            </a:extLst>
          </p:cNvPr>
          <p:cNvGrpSpPr/>
          <p:nvPr/>
        </p:nvGrpSpPr>
        <p:grpSpPr>
          <a:xfrm>
            <a:off x="287676" y="1258584"/>
            <a:ext cx="10273995" cy="5599416"/>
            <a:chOff x="1857375" y="1160463"/>
            <a:chExt cx="8351838" cy="453707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86B5216-6D33-3172-BCA6-5329D3DA8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3588" y="2960688"/>
              <a:ext cx="3024187" cy="2736850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AutoShape 85">
              <a:extLst>
                <a:ext uri="{FF2B5EF4-FFF2-40B4-BE49-F238E27FC236}">
                  <a16:creationId xmlns:a16="http://schemas.microsoft.com/office/drawing/2014/main" id="{3EA96312-607F-A5A1-B402-959C32B5886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473950" y="3608388"/>
              <a:ext cx="2303463" cy="1225550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0000">
                <a:alpha val="48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8526EF8-9363-E1A8-7D69-C7E16B2F6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5438" y="1160463"/>
              <a:ext cx="3743325" cy="3529013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648088-15D2-8293-31A3-9D2F92357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9175" y="2024063"/>
              <a:ext cx="431800" cy="2159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AAF17DDE-FB98-BB42-B99B-657699E9E0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8426" y="1551942"/>
              <a:ext cx="607243" cy="4239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GB" altLang="en-US" b="0" i="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Fibre </a:t>
              </a:r>
            </a:p>
            <a:p>
              <a:r>
                <a:rPr lang="en-GB" altLang="en-US" b="0" i="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laser</a:t>
              </a:r>
              <a:endParaRPr lang="en-US" altLang="en-US" b="0" i="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2FAF520-E825-229A-C6F8-9241F8CDC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4213" y="1881188"/>
              <a:ext cx="144462" cy="5032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326F02-23E9-7CCC-4AA0-DED208EDB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0975" y="1952626"/>
              <a:ext cx="287338" cy="3603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Line 17">
              <a:extLst>
                <a:ext uri="{FF2B5EF4-FFF2-40B4-BE49-F238E27FC236}">
                  <a16:creationId xmlns:a16="http://schemas.microsoft.com/office/drawing/2014/main" id="{F2F775B2-D140-121C-CD69-FA0DF2CBDC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7375" y="2097088"/>
              <a:ext cx="503238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4861F10-2E60-91D7-C2F7-348D08E98B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629150" y="4365626"/>
              <a:ext cx="360363" cy="719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40C52D-DDCC-ECB8-42E6-532AA612D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7238" y="2097088"/>
              <a:ext cx="1584325" cy="71438"/>
            </a:xfrm>
            <a:prstGeom prst="rect">
              <a:avLst/>
            </a:prstGeom>
            <a:solidFill>
              <a:srgbClr val="FF0000">
                <a:alpha val="64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utoShape 10">
              <a:extLst>
                <a:ext uri="{FF2B5EF4-FFF2-40B4-BE49-F238E27FC236}">
                  <a16:creationId xmlns:a16="http://schemas.microsoft.com/office/drawing/2014/main" id="{FEBDD694-1B04-526E-B282-E9130AF72C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16263" y="1989138"/>
              <a:ext cx="71438" cy="287337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0000">
                <a:alpha val="64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A4694A9-E7C7-E772-F000-B0894D8D2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575" y="3249613"/>
              <a:ext cx="144463" cy="4302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B63EA4B-DFC2-3479-FB52-4B075DDCF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6600" y="3249613"/>
              <a:ext cx="144463" cy="4302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69022A6-6542-FF77-FB54-EC3FA9AA25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176963" y="3105151"/>
              <a:ext cx="180975" cy="719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AutoShape 26">
              <a:extLst>
                <a:ext uri="{FF2B5EF4-FFF2-40B4-BE49-F238E27FC236}">
                  <a16:creationId xmlns:a16="http://schemas.microsoft.com/office/drawing/2014/main" id="{AF6DE941-654C-D99A-147A-7BCFF5D871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368675" y="3321051"/>
              <a:ext cx="287337" cy="287338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0000">
                <a:alpha val="64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AutoShape 27">
              <a:extLst>
                <a:ext uri="{FF2B5EF4-FFF2-40B4-BE49-F238E27FC236}">
                  <a16:creationId xmlns:a16="http://schemas.microsoft.com/office/drawing/2014/main" id="{3717D86C-B021-70AC-0E20-9DD9A81F5A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889625" y="3321051"/>
              <a:ext cx="287337" cy="287338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0000">
                <a:alpha val="64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1481FD-533C-FBE7-E9A7-A78A2601A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738" y="3032126"/>
              <a:ext cx="863600" cy="792162"/>
            </a:xfrm>
            <a:prstGeom prst="rect">
              <a:avLst/>
            </a:prstGeom>
            <a:solidFill>
              <a:schemeClr val="tx1">
                <a:alpha val="50999"/>
              </a:schemeClr>
            </a:solidFill>
            <a:ln w="190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C4B5D56-9B24-9FCF-8514-78D09BE0CA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224213" y="3105151"/>
              <a:ext cx="180975" cy="719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A2E2C8A-A387-794A-3708-4E6E67116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9763" y="4616451"/>
              <a:ext cx="720725" cy="2174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AD1136B-37A8-3C58-6232-FE72E07386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657600" y="5408613"/>
              <a:ext cx="2303463" cy="1444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0B33A70-DFF8-BF58-3A76-1707D32A8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3950" y="4400551"/>
              <a:ext cx="434975" cy="449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AutoShape 42">
              <a:extLst>
                <a:ext uri="{FF2B5EF4-FFF2-40B4-BE49-F238E27FC236}">
                  <a16:creationId xmlns:a16="http://schemas.microsoft.com/office/drawing/2014/main" id="{F249A775-4CA7-84DB-132B-D9B500C0DB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5750" y="4400551"/>
              <a:ext cx="360363" cy="4318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656FA98-0AD2-98DA-A351-E5D42BD63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2013" y="4400551"/>
              <a:ext cx="287337" cy="449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AutoShape 43">
              <a:extLst>
                <a:ext uri="{FF2B5EF4-FFF2-40B4-BE49-F238E27FC236}">
                  <a16:creationId xmlns:a16="http://schemas.microsoft.com/office/drawing/2014/main" id="{F32E513D-87A3-DDF3-DFBF-3CD622E730A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132763" y="4400551"/>
              <a:ext cx="358775" cy="4318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AutoShape 46">
              <a:extLst>
                <a:ext uri="{FF2B5EF4-FFF2-40B4-BE49-F238E27FC236}">
                  <a16:creationId xmlns:a16="http://schemas.microsoft.com/office/drawing/2014/main" id="{CFE0113A-B6B5-377B-C490-EFDEB08CE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9350" y="4400551"/>
              <a:ext cx="360363" cy="4318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4E7EED-F628-9FC8-8DC0-F27B55E62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5613" y="4400551"/>
              <a:ext cx="431800" cy="449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AutoShape 48">
              <a:extLst>
                <a:ext uri="{FF2B5EF4-FFF2-40B4-BE49-F238E27FC236}">
                  <a16:creationId xmlns:a16="http://schemas.microsoft.com/office/drawing/2014/main" id="{3F1E121F-7AD9-177C-EA4A-55DA2E6CBA1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985250" y="4400551"/>
              <a:ext cx="358775" cy="4318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680035D-1BE2-D0CB-789E-A147FD04F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3950" y="4760913"/>
              <a:ext cx="2303463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Line 52">
              <a:extLst>
                <a:ext uri="{FF2B5EF4-FFF2-40B4-BE49-F238E27FC236}">
                  <a16:creationId xmlns:a16="http://schemas.microsoft.com/office/drawing/2014/main" id="{A698756D-B5F0-2C54-54A2-897DF2C392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10125" y="3249613"/>
              <a:ext cx="2879725" cy="215900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Line 53">
              <a:extLst>
                <a:ext uri="{FF2B5EF4-FFF2-40B4-BE49-F238E27FC236}">
                  <a16:creationId xmlns:a16="http://schemas.microsoft.com/office/drawing/2014/main" id="{A8F435A5-3DF0-34BA-24DF-39E9AE3161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10125" y="5408613"/>
              <a:ext cx="3671888" cy="2889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8CC8D39-362C-86D4-FE70-24EAA7626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3588" y="1160463"/>
              <a:ext cx="3095625" cy="15128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AutoShape 51">
              <a:extLst>
                <a:ext uri="{FF2B5EF4-FFF2-40B4-BE49-F238E27FC236}">
                  <a16:creationId xmlns:a16="http://schemas.microsoft.com/office/drawing/2014/main" id="{806F266C-9DA2-52C1-FB2C-5FFC7B2BC92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553451" y="3536950"/>
              <a:ext cx="144462" cy="1008063"/>
            </a:xfrm>
            <a:prstGeom prst="upDownArrow">
              <a:avLst>
                <a:gd name="adj1" fmla="val 50000"/>
                <a:gd name="adj2" fmla="val 139561"/>
              </a:avLst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Line 57">
              <a:extLst>
                <a:ext uri="{FF2B5EF4-FFF2-40B4-BE49-F238E27FC236}">
                  <a16:creationId xmlns:a16="http://schemas.microsoft.com/office/drawing/2014/main" id="{543DE059-D15F-AB0E-2787-CBB029EEBB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26475" y="2673351"/>
              <a:ext cx="0" cy="287337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Line 58">
              <a:extLst>
                <a:ext uri="{FF2B5EF4-FFF2-40B4-BE49-F238E27FC236}">
                  <a16:creationId xmlns:a16="http://schemas.microsoft.com/office/drawing/2014/main" id="{1E369A10-BD75-C868-0578-2DB1FEBCC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0925" y="1592263"/>
              <a:ext cx="5048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Line 59">
              <a:extLst>
                <a:ext uri="{FF2B5EF4-FFF2-40B4-BE49-F238E27FC236}">
                  <a16:creationId xmlns:a16="http://schemas.microsoft.com/office/drawing/2014/main" id="{97B44775-DAC4-4218-F82B-19B246B2EF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05750" y="1592263"/>
              <a:ext cx="1588" cy="79216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Line 60">
              <a:extLst>
                <a:ext uri="{FF2B5EF4-FFF2-40B4-BE49-F238E27FC236}">
                  <a16:creationId xmlns:a16="http://schemas.microsoft.com/office/drawing/2014/main" id="{6AE115E6-6DBE-B885-FCD4-B6F5BFA71C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05750" y="2384426"/>
              <a:ext cx="576263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Line 63">
              <a:extLst>
                <a:ext uri="{FF2B5EF4-FFF2-40B4-BE49-F238E27FC236}">
                  <a16:creationId xmlns:a16="http://schemas.microsoft.com/office/drawing/2014/main" id="{54EB9CEC-66BA-0E3C-C71E-18B920C9D3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82013" y="1592263"/>
              <a:ext cx="1587" cy="79216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Line 64">
              <a:extLst>
                <a:ext uri="{FF2B5EF4-FFF2-40B4-BE49-F238E27FC236}">
                  <a16:creationId xmlns:a16="http://schemas.microsoft.com/office/drawing/2014/main" id="{FCCB8187-1F54-A6DF-B43D-B4D5460CCB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2013" y="1592263"/>
              <a:ext cx="287337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Line 65">
              <a:extLst>
                <a:ext uri="{FF2B5EF4-FFF2-40B4-BE49-F238E27FC236}">
                  <a16:creationId xmlns:a16="http://schemas.microsoft.com/office/drawing/2014/main" id="{E9BE40B4-B275-1CD9-2CAE-304D28D9B3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69350" y="1592263"/>
              <a:ext cx="1588" cy="79216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Line 66">
              <a:extLst>
                <a:ext uri="{FF2B5EF4-FFF2-40B4-BE49-F238E27FC236}">
                  <a16:creationId xmlns:a16="http://schemas.microsoft.com/office/drawing/2014/main" id="{1FAA3332-7275-A7A6-DA91-65EC10B36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69350" y="2384426"/>
              <a:ext cx="576263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Line 67">
              <a:extLst>
                <a:ext uri="{FF2B5EF4-FFF2-40B4-BE49-F238E27FC236}">
                  <a16:creationId xmlns:a16="http://schemas.microsoft.com/office/drawing/2014/main" id="{B774AE0F-8358-71D9-AD61-18A3FB2433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45613" y="1592263"/>
              <a:ext cx="5048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Line 68">
              <a:extLst>
                <a:ext uri="{FF2B5EF4-FFF2-40B4-BE49-F238E27FC236}">
                  <a16:creationId xmlns:a16="http://schemas.microsoft.com/office/drawing/2014/main" id="{F62BA55E-5C58-BBFB-0EC1-6424C7712E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45613" y="1592263"/>
              <a:ext cx="1587" cy="79216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Line 69">
              <a:extLst>
                <a:ext uri="{FF2B5EF4-FFF2-40B4-BE49-F238E27FC236}">
                  <a16:creationId xmlns:a16="http://schemas.microsoft.com/office/drawing/2014/main" id="{E608296C-E3D5-EC4F-BD6E-6E81D8CBF8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05750" y="2384426"/>
              <a:ext cx="1588" cy="2016125"/>
            </a:xfrm>
            <a:prstGeom prst="line">
              <a:avLst/>
            </a:prstGeom>
            <a:noFill/>
            <a:ln w="28575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Line 70">
              <a:extLst>
                <a:ext uri="{FF2B5EF4-FFF2-40B4-BE49-F238E27FC236}">
                  <a16:creationId xmlns:a16="http://schemas.microsoft.com/office/drawing/2014/main" id="{FD5DB8F7-2D9A-8CBA-217B-1538D6B130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82013" y="2384426"/>
              <a:ext cx="1587" cy="2016125"/>
            </a:xfrm>
            <a:prstGeom prst="line">
              <a:avLst/>
            </a:prstGeom>
            <a:noFill/>
            <a:ln w="28575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Line 71">
              <a:extLst>
                <a:ext uri="{FF2B5EF4-FFF2-40B4-BE49-F238E27FC236}">
                  <a16:creationId xmlns:a16="http://schemas.microsoft.com/office/drawing/2014/main" id="{8864E5A9-769E-70F8-2B17-AD40C77153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69350" y="2384426"/>
              <a:ext cx="1588" cy="2016125"/>
            </a:xfrm>
            <a:prstGeom prst="line">
              <a:avLst/>
            </a:prstGeom>
            <a:noFill/>
            <a:ln w="28575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Line 72">
              <a:extLst>
                <a:ext uri="{FF2B5EF4-FFF2-40B4-BE49-F238E27FC236}">
                  <a16:creationId xmlns:a16="http://schemas.microsoft.com/office/drawing/2014/main" id="{4C29BD26-926A-23E4-B39C-00FBAF2DA8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45613" y="2384426"/>
              <a:ext cx="1587" cy="2016125"/>
            </a:xfrm>
            <a:prstGeom prst="line">
              <a:avLst/>
            </a:prstGeom>
            <a:noFill/>
            <a:ln w="28575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Text Box 73">
              <a:extLst>
                <a:ext uri="{FF2B5EF4-FFF2-40B4-BE49-F238E27FC236}">
                  <a16:creationId xmlns:a16="http://schemas.microsoft.com/office/drawing/2014/main" id="{AF0B574B-D124-D345-F43F-51323407E1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00700" y="1520826"/>
              <a:ext cx="1151313" cy="4239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GB" altLang="en-US" b="0" i="0">
                  <a:solidFill>
                    <a:schemeClr val="tx1"/>
                  </a:solidFill>
                  <a:latin typeface="Arial Black" panose="020B0A04020102020204" pitchFamily="34" charset="0"/>
                </a:rPr>
                <a:t>Oscillating</a:t>
              </a:r>
            </a:p>
            <a:p>
              <a:r>
                <a:rPr lang="en-GB" altLang="en-US" b="0" i="0">
                  <a:solidFill>
                    <a:schemeClr val="tx1"/>
                  </a:solidFill>
                  <a:latin typeface="Arial Black" panose="020B0A04020102020204" pitchFamily="34" charset="0"/>
                </a:rPr>
                <a:t>micro-mirror</a:t>
              </a:r>
              <a:endParaRPr lang="en-US" altLang="en-US" b="0" i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1" name="Text Box 74">
              <a:extLst>
                <a:ext uri="{FF2B5EF4-FFF2-40B4-BE49-F238E27FC236}">
                  <a16:creationId xmlns:a16="http://schemas.microsoft.com/office/drawing/2014/main" id="{D004CD19-AFB5-178B-AC80-CDDE73946E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8413" y="1231901"/>
              <a:ext cx="1777686" cy="249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GB" altLang="en-US" b="0" i="0">
                  <a:solidFill>
                    <a:schemeClr val="tx1"/>
                  </a:solidFill>
                  <a:latin typeface="Arial Black" panose="020B0A04020102020204" pitchFamily="34" charset="0"/>
                </a:rPr>
                <a:t>Output SIGNAL Data</a:t>
              </a:r>
              <a:endParaRPr lang="en-US" altLang="en-US" b="0" i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2" name="Text Box 75">
              <a:extLst>
                <a:ext uri="{FF2B5EF4-FFF2-40B4-BE49-F238E27FC236}">
                  <a16:creationId xmlns:a16="http://schemas.microsoft.com/office/drawing/2014/main" id="{F586CAB7-762D-060D-3B26-08CAD8C204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0403" y="3897313"/>
              <a:ext cx="1133956" cy="4239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altLang="en-US" b="0" i="0">
                  <a:solidFill>
                    <a:schemeClr val="tx1"/>
                  </a:solidFill>
                  <a:latin typeface="Arial Black" panose="020B0A04020102020204" pitchFamily="34" charset="0"/>
                </a:rPr>
                <a:t>SYNC </a:t>
              </a:r>
            </a:p>
            <a:p>
              <a:pPr algn="ctr"/>
              <a:r>
                <a:rPr lang="en-GB" altLang="en-US" b="0" i="0">
                  <a:solidFill>
                    <a:schemeClr val="tx1"/>
                  </a:solidFill>
                  <a:latin typeface="Arial Black" panose="020B0A04020102020204" pitchFamily="34" charset="0"/>
                </a:rPr>
                <a:t>photodiodes</a:t>
              </a:r>
              <a:endParaRPr lang="en-US" altLang="en-US" b="0" i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3" name="Text Box 76">
              <a:extLst>
                <a:ext uri="{FF2B5EF4-FFF2-40B4-BE49-F238E27FC236}">
                  <a16:creationId xmlns:a16="http://schemas.microsoft.com/office/drawing/2014/main" id="{8AFA45F4-A660-CA7D-1C8C-F46B5E4515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0146" y="3897313"/>
              <a:ext cx="1045345" cy="4239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altLang="en-US" b="0" i="0">
                  <a:solidFill>
                    <a:schemeClr val="tx1"/>
                  </a:solidFill>
                  <a:latin typeface="Arial Black" panose="020B0A04020102020204" pitchFamily="34" charset="0"/>
                </a:rPr>
                <a:t>SIGNAL </a:t>
              </a:r>
            </a:p>
            <a:p>
              <a:pPr algn="ctr"/>
              <a:r>
                <a:rPr lang="en-GB" altLang="en-US" b="0" i="0">
                  <a:solidFill>
                    <a:schemeClr val="tx1"/>
                  </a:solidFill>
                  <a:latin typeface="Arial Black" panose="020B0A04020102020204" pitchFamily="34" charset="0"/>
                </a:rPr>
                <a:t>photodiode</a:t>
              </a:r>
              <a:endParaRPr lang="en-US" altLang="en-US" b="0" i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4" name="Line 77">
              <a:extLst>
                <a:ext uri="{FF2B5EF4-FFF2-40B4-BE49-F238E27FC236}">
                  <a16:creationId xmlns:a16="http://schemas.microsoft.com/office/drawing/2014/main" id="{C7D243C8-ECCD-F387-34F4-FCD8924350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97238" y="3465513"/>
              <a:ext cx="144462" cy="4318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Line 78">
              <a:extLst>
                <a:ext uri="{FF2B5EF4-FFF2-40B4-BE49-F238E27FC236}">
                  <a16:creationId xmlns:a16="http://schemas.microsoft.com/office/drawing/2014/main" id="{B587A91D-75F4-4DEE-0CB0-38A6F00DFB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61063" y="3465513"/>
              <a:ext cx="215900" cy="4318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AutoShape 80">
              <a:extLst>
                <a:ext uri="{FF2B5EF4-FFF2-40B4-BE49-F238E27FC236}">
                  <a16:creationId xmlns:a16="http://schemas.microsoft.com/office/drawing/2014/main" id="{0934CFD7-28CE-BF4A-3F24-BB9FD9CECC0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737100" y="2097088"/>
              <a:ext cx="144463" cy="1295400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0000">
                <a:alpha val="64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C33F489-D49F-AD26-B3C2-577B4AD0D0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634792">
              <a:off x="4699000" y="1963738"/>
              <a:ext cx="354013" cy="18415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AutoShape 13">
              <a:extLst>
                <a:ext uri="{FF2B5EF4-FFF2-40B4-BE49-F238E27FC236}">
                  <a16:creationId xmlns:a16="http://schemas.microsoft.com/office/drawing/2014/main" id="{A2436B2D-4275-3FDD-CB36-B58341E6A9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76738" y="1592263"/>
              <a:ext cx="1008062" cy="1008063"/>
            </a:xfrm>
            <a:prstGeom prst="rtTriangl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AutoShape 81">
              <a:extLst>
                <a:ext uri="{FF2B5EF4-FFF2-40B4-BE49-F238E27FC236}">
                  <a16:creationId xmlns:a16="http://schemas.microsoft.com/office/drawing/2014/main" id="{95969FCB-8A31-8F0D-FEE8-0F6C377143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4090194" y="2888457"/>
              <a:ext cx="287337" cy="1152525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0000">
                <a:alpha val="64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AutoShape 82">
              <a:extLst>
                <a:ext uri="{FF2B5EF4-FFF2-40B4-BE49-F238E27FC236}">
                  <a16:creationId xmlns:a16="http://schemas.microsoft.com/office/drawing/2014/main" id="{F9431D3C-AFBF-1033-E81B-20FA5A2EA3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206206" y="2924970"/>
              <a:ext cx="287337" cy="1079500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0000">
                <a:alpha val="64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Line 19">
              <a:extLst>
                <a:ext uri="{FF2B5EF4-FFF2-40B4-BE49-F238E27FC236}">
                  <a16:creationId xmlns:a16="http://schemas.microsoft.com/office/drawing/2014/main" id="{1E567588-B381-91D0-13EB-2BF17C1381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6738" y="3032126"/>
              <a:ext cx="863600" cy="79216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AutoShape 83">
              <a:extLst>
                <a:ext uri="{FF2B5EF4-FFF2-40B4-BE49-F238E27FC236}">
                  <a16:creationId xmlns:a16="http://schemas.microsoft.com/office/drawing/2014/main" id="{C5580C24-A683-BE10-4971-4D87EAD03C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665663" y="3536951"/>
              <a:ext cx="287337" cy="1152525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0000">
                <a:alpha val="64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AutoShape 84">
              <a:extLst>
                <a:ext uri="{FF2B5EF4-FFF2-40B4-BE49-F238E27FC236}">
                  <a16:creationId xmlns:a16="http://schemas.microsoft.com/office/drawing/2014/main" id="{B87D00B4-FC08-0DCB-53DA-34EA847EF4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665663" y="4689476"/>
              <a:ext cx="287337" cy="719137"/>
            </a:xfrm>
            <a:prstGeom prst="triangle">
              <a:avLst>
                <a:gd name="adj" fmla="val 50000"/>
              </a:avLst>
            </a:prstGeom>
            <a:solidFill>
              <a:srgbClr val="FF0000">
                <a:alpha val="64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AutoShape 87">
              <a:extLst>
                <a:ext uri="{FF2B5EF4-FFF2-40B4-BE49-F238E27FC236}">
                  <a16:creationId xmlns:a16="http://schemas.microsoft.com/office/drawing/2014/main" id="{8979DD46-8E1E-1AFD-1E27-492E79759B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482013" y="3608388"/>
              <a:ext cx="287337" cy="792163"/>
            </a:xfrm>
            <a:prstGeom prst="triangle">
              <a:avLst>
                <a:gd name="adj" fmla="val 50000"/>
              </a:avLst>
            </a:prstGeom>
            <a:solidFill>
              <a:srgbClr val="FF0000">
                <a:alpha val="64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Line 88">
              <a:extLst>
                <a:ext uri="{FF2B5EF4-FFF2-40B4-BE49-F238E27FC236}">
                  <a16:creationId xmlns:a16="http://schemas.microsoft.com/office/drawing/2014/main" id="{436176C7-CF44-678D-4795-7704B9C35D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10125" y="1808163"/>
              <a:ext cx="790575" cy="2889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Text Box 89">
              <a:extLst>
                <a:ext uri="{FF2B5EF4-FFF2-40B4-BE49-F238E27FC236}">
                  <a16:creationId xmlns:a16="http://schemas.microsoft.com/office/drawing/2014/main" id="{F947C7B9-A6F0-A035-6606-DA7538B9E8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4800" y="2600326"/>
              <a:ext cx="1229082" cy="249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GB" altLang="en-US" b="0" i="0">
                  <a:solidFill>
                    <a:schemeClr val="tx1"/>
                  </a:solidFill>
                  <a:latin typeface="Arial Black" panose="020B0A04020102020204" pitchFamily="34" charset="0"/>
                </a:rPr>
                <a:t>Beam splitter</a:t>
              </a:r>
              <a:endParaRPr lang="en-US" altLang="en-US" b="0" i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7" name="Line 90">
              <a:extLst>
                <a:ext uri="{FF2B5EF4-FFF2-40B4-BE49-F238E27FC236}">
                  <a16:creationId xmlns:a16="http://schemas.microsoft.com/office/drawing/2014/main" id="{69403F7E-A24A-7521-49AB-9414CF242D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97463" y="2889251"/>
              <a:ext cx="431800" cy="28733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8" name="AutoShape 91">
              <a:extLst>
                <a:ext uri="{FF2B5EF4-FFF2-40B4-BE49-F238E27FC236}">
                  <a16:creationId xmlns:a16="http://schemas.microsoft.com/office/drawing/2014/main" id="{DEF0293B-DD8E-2AAF-5A33-EB2D4619810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773613" y="2205038"/>
              <a:ext cx="71438" cy="287337"/>
            </a:xfrm>
            <a:prstGeom prst="upDownArrow">
              <a:avLst>
                <a:gd name="adj1" fmla="val 50000"/>
                <a:gd name="adj2" fmla="val 80444"/>
              </a:avLst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AutoShape 92">
              <a:extLst>
                <a:ext uri="{FF2B5EF4-FFF2-40B4-BE49-F238E27FC236}">
                  <a16:creationId xmlns:a16="http://schemas.microsoft.com/office/drawing/2014/main" id="{2659B304-9C5E-D14E-A82E-51B68B9A8E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772819" y="4004470"/>
              <a:ext cx="73025" cy="433387"/>
            </a:xfrm>
            <a:prstGeom prst="upDownArrow">
              <a:avLst>
                <a:gd name="adj1" fmla="val 50000"/>
                <a:gd name="adj2" fmla="val 118696"/>
              </a:avLst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0" name="AutoShape 93">
              <a:extLst>
                <a:ext uri="{FF2B5EF4-FFF2-40B4-BE49-F238E27FC236}">
                  <a16:creationId xmlns:a16="http://schemas.microsoft.com/office/drawing/2014/main" id="{F30D6981-33A3-451A-4F66-C5D162119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7963" y="3249613"/>
              <a:ext cx="73025" cy="433388"/>
            </a:xfrm>
            <a:prstGeom prst="upDownArrow">
              <a:avLst>
                <a:gd name="adj1" fmla="val 50000"/>
                <a:gd name="adj2" fmla="val 118696"/>
              </a:avLst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1" name="AutoShape 94">
              <a:extLst>
                <a:ext uri="{FF2B5EF4-FFF2-40B4-BE49-F238E27FC236}">
                  <a16:creationId xmlns:a16="http://schemas.microsoft.com/office/drawing/2014/main" id="{D4568EA0-CE9F-B4D4-258D-6A629CEF1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9263" y="3249613"/>
              <a:ext cx="73025" cy="433388"/>
            </a:xfrm>
            <a:prstGeom prst="upDownArrow">
              <a:avLst>
                <a:gd name="adj1" fmla="val 50000"/>
                <a:gd name="adj2" fmla="val 118696"/>
              </a:avLst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Text Box 95">
              <a:extLst>
                <a:ext uri="{FF2B5EF4-FFF2-40B4-BE49-F238E27FC236}">
                  <a16:creationId xmlns:a16="http://schemas.microsoft.com/office/drawing/2014/main" id="{4EAA3C4D-FB16-5D8F-4191-614F69102F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81881" y="5337176"/>
              <a:ext cx="1397338" cy="249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altLang="en-US" b="0" i="0">
                  <a:solidFill>
                    <a:schemeClr val="tx1"/>
                  </a:solidFill>
                  <a:latin typeface="Arial Black" panose="020B0A04020102020204" pitchFamily="34" charset="0"/>
                </a:rPr>
                <a:t>Record grooves</a:t>
              </a:r>
              <a:endParaRPr lang="en-US" altLang="en-US" b="0" i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73" name="Line 96">
              <a:extLst>
                <a:ext uri="{FF2B5EF4-FFF2-40B4-BE49-F238E27FC236}">
                  <a16:creationId xmlns:a16="http://schemas.microsoft.com/office/drawing/2014/main" id="{3289FCBC-AD36-3539-899C-6863C5D40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058275" y="5121276"/>
              <a:ext cx="71438" cy="2159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AutoShape 97">
              <a:extLst>
                <a:ext uri="{FF2B5EF4-FFF2-40B4-BE49-F238E27FC236}">
                  <a16:creationId xmlns:a16="http://schemas.microsoft.com/office/drawing/2014/main" id="{EB9AC342-BDDD-C49B-826D-9D5CE1DCC2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773613" y="5157788"/>
              <a:ext cx="71438" cy="287337"/>
            </a:xfrm>
            <a:prstGeom prst="upDownArrow">
              <a:avLst>
                <a:gd name="adj1" fmla="val 50000"/>
                <a:gd name="adj2" fmla="val 80444"/>
              </a:avLst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5" name="AutoShape 98">
              <a:extLst>
                <a:ext uri="{FF2B5EF4-FFF2-40B4-BE49-F238E27FC236}">
                  <a16:creationId xmlns:a16="http://schemas.microsoft.com/office/drawing/2014/main" id="{BAFD7343-7B68-9D43-DC93-93213AAF28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157369" y="3140869"/>
              <a:ext cx="73025" cy="576263"/>
            </a:xfrm>
            <a:prstGeom prst="upDownArrow">
              <a:avLst>
                <a:gd name="adj1" fmla="val 50000"/>
                <a:gd name="adj2" fmla="val 157826"/>
              </a:avLst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Text Box 99">
              <a:extLst>
                <a:ext uri="{FF2B5EF4-FFF2-40B4-BE49-F238E27FC236}">
                  <a16:creationId xmlns:a16="http://schemas.microsoft.com/office/drawing/2014/main" id="{FC622955-5EE8-8E5A-334C-5601740A80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99251" y="3105151"/>
              <a:ext cx="589261" cy="249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400" b="1" i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altLang="en-US" b="0" i="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50</a:t>
              </a:r>
              <a:r>
                <a:rPr lang="en-US" altLang="en-US" b="0" i="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µm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5249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E5CA9C-99A7-AC8B-05C7-3D35FB82F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Hardware implementation: Top view</a:t>
            </a:r>
            <a:endParaRPr lang="en-US" sz="3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F2CE9C-A09E-19DD-7CB5-EF2DB81D3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3714" y="173471"/>
            <a:ext cx="6393615" cy="628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81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2633</TotalTime>
  <Words>1531</Words>
  <Application>Microsoft Office PowerPoint</Application>
  <PresentationFormat>Widescreen</PresentationFormat>
  <Paragraphs>318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DengXian</vt:lpstr>
      <vt:lpstr>Arial</vt:lpstr>
      <vt:lpstr>Arial Black</vt:lpstr>
      <vt:lpstr>Calibri</vt:lpstr>
      <vt:lpstr>Calibri Light</vt:lpstr>
      <vt:lpstr>Cambria Math</vt:lpstr>
      <vt:lpstr>Office Theme</vt:lpstr>
      <vt:lpstr>Optical Vinyl Disc Player</vt:lpstr>
      <vt:lpstr>Overview</vt:lpstr>
      <vt:lpstr>Background </vt:lpstr>
      <vt:lpstr>Background </vt:lpstr>
      <vt:lpstr>Project aims</vt:lpstr>
      <vt:lpstr>Project aims</vt:lpstr>
      <vt:lpstr>Principles of operation </vt:lpstr>
      <vt:lpstr>Hardware implementation: READ HEAD </vt:lpstr>
      <vt:lpstr>Hardware implementation: Top view</vt:lpstr>
      <vt:lpstr>Hardware implementation: PCB board</vt:lpstr>
      <vt:lpstr>Hardware implementation: Focus</vt:lpstr>
      <vt:lpstr>Hardware implementation: Groove tracking</vt:lpstr>
      <vt:lpstr>Software implementation: Top view </vt:lpstr>
      <vt:lpstr>Software implementation: Data Structure</vt:lpstr>
      <vt:lpstr>Software implementation: Audio Pick Up</vt:lpstr>
      <vt:lpstr>Software implementation: Audio Pick Up</vt:lpstr>
      <vt:lpstr>Audio Pick Up: Sample pick up</vt:lpstr>
      <vt:lpstr>Software implementation: Audio Pick Up</vt:lpstr>
      <vt:lpstr>Audio Pick Up: Sample selection </vt:lpstr>
      <vt:lpstr>Software implementation: Audio Pick Up</vt:lpstr>
      <vt:lpstr>Audio Pick Up: Sample Constrainer </vt:lpstr>
      <vt:lpstr>Software implementation: Audio Pick Up</vt:lpstr>
      <vt:lpstr>Audio Pick Up: Groove width estimator</vt:lpstr>
      <vt:lpstr>Software implementation: Audio Pick Up</vt:lpstr>
      <vt:lpstr>Audio Pick Up: whole block</vt:lpstr>
      <vt:lpstr>Audio Pick Up: Fault correction</vt:lpstr>
      <vt:lpstr>Software Implementation: Focus Tracking</vt:lpstr>
      <vt:lpstr>Software Implementation: Focus Tracking</vt:lpstr>
      <vt:lpstr>Software Implementation: Groove Tracking</vt:lpstr>
      <vt:lpstr>Software Implementation: Groove Tracking</vt:lpstr>
      <vt:lpstr>Software Implementation: Audio Enhancer</vt:lpstr>
      <vt:lpstr>Audio Enhancer: 13.7kHz mirror noise</vt:lpstr>
      <vt:lpstr>Audio Enhancer: Glitch and white noise </vt:lpstr>
      <vt:lpstr>Audio Enhancer: Glitch and white noise </vt:lpstr>
      <vt:lpstr>Audio Enhancer: Frequency response</vt:lpstr>
      <vt:lpstr>Software Implementation: Timing analysis</vt:lpstr>
      <vt:lpstr>Introducing OVDP </vt:lpstr>
      <vt:lpstr>Play vinyl discs</vt:lpstr>
      <vt:lpstr>Play cracked shellac disc</vt:lpstr>
      <vt:lpstr>Summary and conclusions </vt:lpstr>
      <vt:lpstr>Questions and product demo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Optical Vinyl Disc Player</dc:title>
  <dc:creator>Ruiqi Jiang</dc:creator>
  <cp:lastModifiedBy>Wade, Cameron</cp:lastModifiedBy>
  <cp:revision>99</cp:revision>
  <dcterms:created xsi:type="dcterms:W3CDTF">2022-06-25T19:09:32Z</dcterms:created>
  <dcterms:modified xsi:type="dcterms:W3CDTF">2025-01-14T18:42:07Z</dcterms:modified>
</cp:coreProperties>
</file>